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  <p:sldMasterId id="2147483697" r:id="rId3"/>
    <p:sldMasterId id="2147483710" r:id="rId4"/>
  </p:sldMasterIdLst>
  <p:notesMasterIdLst>
    <p:notesMasterId r:id="rId29"/>
  </p:notesMasterIdLst>
  <p:handoutMasterIdLst>
    <p:handoutMasterId r:id="rId30"/>
  </p:handoutMasterIdLst>
  <p:sldIdLst>
    <p:sldId id="306" r:id="rId5"/>
    <p:sldId id="352" r:id="rId6"/>
    <p:sldId id="307" r:id="rId7"/>
    <p:sldId id="272" r:id="rId8"/>
    <p:sldId id="273" r:id="rId9"/>
    <p:sldId id="308" r:id="rId10"/>
    <p:sldId id="277" r:id="rId11"/>
    <p:sldId id="309" r:id="rId12"/>
    <p:sldId id="346" r:id="rId13"/>
    <p:sldId id="282" r:id="rId14"/>
    <p:sldId id="344" r:id="rId15"/>
    <p:sldId id="295" r:id="rId16"/>
    <p:sldId id="347" r:id="rId17"/>
    <p:sldId id="313" r:id="rId18"/>
    <p:sldId id="296" r:id="rId19"/>
    <p:sldId id="349" r:id="rId20"/>
    <p:sldId id="353" r:id="rId21"/>
    <p:sldId id="337" r:id="rId22"/>
    <p:sldId id="338" r:id="rId23"/>
    <p:sldId id="336" r:id="rId24"/>
    <p:sldId id="339" r:id="rId25"/>
    <p:sldId id="351" r:id="rId26"/>
    <p:sldId id="340" r:id="rId27"/>
    <p:sldId id="31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8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4D31D-163F-4818-B3F6-2EFFD4E66E8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9537B-906B-4DAC-AAE0-2A5233239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4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C1857-02B8-4C0B-B399-7E6F3B216F8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87E40-3519-42DC-83FC-5BEF38E7D2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9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86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76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 Healthy Roadmap – established</a:t>
            </a:r>
            <a:r>
              <a:rPr lang="en-US" baseline="0" dirty="0"/>
              <a:t> Coalition’s </a:t>
            </a:r>
            <a:r>
              <a:rPr lang="en-US" dirty="0"/>
              <a:t>top priorities</a:t>
            </a:r>
          </a:p>
          <a:p>
            <a:r>
              <a:rPr lang="en-US" dirty="0"/>
              <a:t>Hive management – </a:t>
            </a:r>
            <a:r>
              <a:rPr lang="en-US" dirty="0" err="1"/>
              <a:t>varroa</a:t>
            </a:r>
            <a:r>
              <a:rPr lang="en-US" dirty="0"/>
              <a:t> guide, </a:t>
            </a:r>
            <a:r>
              <a:rPr lang="en-US" dirty="0" err="1"/>
              <a:t>varroa</a:t>
            </a:r>
            <a:r>
              <a:rPr lang="en-US" dirty="0"/>
              <a:t> videos, </a:t>
            </a:r>
            <a:r>
              <a:rPr lang="en-US" dirty="0" err="1"/>
              <a:t>varroacide</a:t>
            </a:r>
            <a:r>
              <a:rPr lang="en-US" dirty="0"/>
              <a:t> screening</a:t>
            </a:r>
          </a:p>
          <a:p>
            <a:r>
              <a:rPr lang="en-US" dirty="0"/>
              <a:t>Crop pest – MP3 symposium, incident reporting guide, grower and beekeeper roles (can also mention </a:t>
            </a:r>
            <a:r>
              <a:rPr lang="en-US" dirty="0" err="1"/>
              <a:t>imidacloprid</a:t>
            </a:r>
            <a:r>
              <a:rPr lang="en-US" baseline="0" dirty="0"/>
              <a:t> comment)</a:t>
            </a:r>
            <a:endParaRPr lang="en-US" dirty="0"/>
          </a:p>
          <a:p>
            <a:r>
              <a:rPr lang="en-US" dirty="0"/>
              <a:t>Forage and nutrition – USDA and</a:t>
            </a:r>
            <a:r>
              <a:rPr lang="en-US" baseline="0" dirty="0"/>
              <a:t> task force </a:t>
            </a:r>
            <a:r>
              <a:rPr lang="en-US" dirty="0"/>
              <a:t>recommendations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/>
              <a:t>Outreach – Bee Understanding project, farm and beekeeper tradeshows like Commodity Classic, Farm Progress</a:t>
            </a:r>
            <a:r>
              <a:rPr lang="en-US" baseline="0" dirty="0"/>
              <a:t> show, Farm Bureau, etc.</a:t>
            </a:r>
            <a:r>
              <a:rPr lang="en-US" dirty="0"/>
              <a:t>, newsletters, and</a:t>
            </a:r>
            <a:r>
              <a:rPr lang="en-US" baseline="0" dirty="0"/>
              <a:t> more </a:t>
            </a:r>
          </a:p>
          <a:p>
            <a:endParaRPr lang="en-US" baseline="0" dirty="0"/>
          </a:p>
          <a:p>
            <a:r>
              <a:rPr lang="en-US" baseline="0" dirty="0"/>
              <a:t>Check out our website for more tools and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7E40-3519-42DC-83FC-5BEF38E7D2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1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3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11E5-F3AD-44F4-A73B-C4F6E8287623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9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3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BA5658-7FAB-445D-A8FC-5D1334EAA3D2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BFA-8487-48CD-8DEC-B52C4EA5AF12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2F29-5AF3-4E83-A23E-54688F7A21A5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0091337-9DEF-403A-A649-2D39CC0B27F5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7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C0F3088-3874-41A4-9E7D-37C12D1409DB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3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2C89E8D-43C3-4787-8431-29E73D435082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13BCA2-944B-43F1-A348-4B16E4BAEDE9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F4FDD6-F683-462C-BE46-DE453CFBAD86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7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F5FA961-380F-4BD2-A3C1-49CFF925A5FD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D145135-7856-43A3-B6B8-27BEA4570EC4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4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4D9EFB5-5B47-45E2-B858-399D395EB953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4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8D3E-F2A1-4B17-82BD-8893D70BB6C1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D4D759E-DC29-474D-824F-C1BD8E6579B2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45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5B8390A-26B2-492A-97D2-07B793CEB515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5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1BD7DA9-596E-42AF-B9A1-220532416FDC}" type="datetime1">
              <a:rPr lang="en-US" smtClean="0">
                <a:solidFill>
                  <a:srgbClr val="103154"/>
                </a:solidFill>
              </a:rPr>
              <a:pPr defTabSz="457200"/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09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a typeface="ＭＳ Ｐゴシック" pitchFamily="-65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057400"/>
            <a:ext cx="7239000" cy="993775"/>
          </a:xfrm>
        </p:spPr>
        <p:txBody>
          <a:bodyPr/>
          <a:lstStyle>
            <a:lvl1pPr algn="l">
              <a:defRPr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7238999" cy="12160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B34B-9DDF-4DFD-9C73-975EB7C130D5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94A0-D543-4B7C-A734-2B8C63632D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0" y="207168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1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222170"/>
            <a:ext cx="9144001" cy="7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>
            <a:lvl1pPr>
              <a:buClr>
                <a:srgbClr val="FF6600"/>
              </a:buCl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FF6600"/>
              </a:buCl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FF6600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FF66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FF66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39DB-8E23-4365-9EF9-90B681D4ADB2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B92D-D328-4305-AF6F-A58CC03C8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5110390"/>
            <a:ext cx="1680754" cy="16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6964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222170"/>
            <a:ext cx="9144001" cy="7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>
            <a:lvl1pPr>
              <a:buClr>
                <a:srgbClr val="FF6600"/>
              </a:buCl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FF6600"/>
              </a:buCl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FF6600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FF66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FF66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B3B1-FBB5-4E25-8D5C-3B948E70E07E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B92D-D328-4305-AF6F-A58CC03C8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33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0B92-4131-42BD-AF8C-70146CF951F4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BC67-265B-476B-9A88-8127316F6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18" y="0"/>
            <a:ext cx="3228817" cy="32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3440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5F66-B62B-4C53-B49D-2CA318AE83B4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E99F-30D8-4309-8E8F-62E1985069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993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DD0D-A29C-4BC1-B2E9-AA111A74EB4F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9D07-C1F4-4B95-B1A0-806E53CC6E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616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EC52-90B7-4BA6-A042-CBF92F546E62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41AE-E8C6-412F-8D97-A1198A0271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99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7D9A0E-EA08-429A-BADC-5AEFD2B5EED5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2" descr="H:\Keystone_General\TKC\a_TKC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1708844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7F76-DC21-406C-B034-96F9CF6252B8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68DF-F8DC-4BB3-9A87-34773632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14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7355-99F5-40B8-B234-71C7738441A4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9918-47A2-4414-92D8-16E15C5739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2079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7FBF-22AB-41BF-8625-D09F264019F4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7385-13E8-4E25-85B9-3BA253344D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779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ED63-802D-4833-BDA8-6C3A387E247B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D651-6B6A-46C8-A923-AECA4F85B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6237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E797-95D2-4DF0-8A84-3A02BCE4F3C6}" type="datetime1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3CC8-9A64-4FD1-9DCD-AFD7866D4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983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B379F06-A285-4442-BE49-089DD0489501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75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087ABAD-83B0-4A8E-B645-A48633622949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5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980D58C-729D-41EE-9AE8-1C3E3ABA8D3B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37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5E89287-23D4-4B1E-9785-EC1BAB8A9F67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4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E92830A-E3EA-486C-90B8-EB5EB9132815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B4-B5BA-4B64-8A84-5B22E7D55701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6A21B8D-3AF8-4842-A68B-012A22793475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1026" name="Picture 2" descr="C:\Users\jshapiro\Desktop\HBHC Logo-Revised 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48" y="-4648200"/>
            <a:ext cx="1428750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32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33347C9-E288-4B97-9FB5-C067B67FE5F9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59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4A5200-4107-4E04-86B2-AF15A5657F10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41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10CF49B-7C6B-4433-BF5E-E86853C3C227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5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9AB522-BFA4-40D7-956C-37F392BF2570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67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EEAB144-9680-405E-90BE-927E12C57797}" type="datetime1">
              <a:rPr lang="en-US" smtClean="0">
                <a:solidFill>
                  <a:srgbClr val="103154"/>
                </a:solidFill>
              </a:rPr>
              <a:t>3/22/2017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0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99D7-8D35-472B-8B90-C4C255D70132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E394-C14F-47D7-A8CC-56BC461CAD77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1651-A972-4463-B907-8B377F0B5D47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50D1-766F-4CAD-9C70-EACDED65D047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859-39E9-4311-B0C5-339AD5478664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CE88887-8E3D-4A7A-A782-DAE610F796AF}" type="datetime1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747C876-5F3D-4ADA-8AC3-06BB9B38A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ney Bee_03252014_v1-02.png"/>
          <p:cNvPicPr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oney Bee_03252014_v1-01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3443" r="3052"/>
          <a:stretch/>
        </p:blipFill>
        <p:spPr>
          <a:xfrm>
            <a:off x="221935" y="246579"/>
            <a:ext cx="8667766" cy="66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6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E519C-CF1F-4A12-8AAA-F257B53ADB1A}" type="datetime1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3/22/2017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65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90967-BB0D-4330-88B1-1ADE6525409D}" type="slidenum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48613" y="6503988"/>
            <a:ext cx="1006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514350" y="6491288"/>
            <a:ext cx="0" cy="263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F6600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3200" kern="1200">
          <a:solidFill>
            <a:srgbClr val="7F7F7F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ney Bee_03252014_v1-02.png"/>
          <p:cNvPicPr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oney Bee_03252014_v1-01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3443" r="3052"/>
          <a:stretch/>
        </p:blipFill>
        <p:spPr>
          <a:xfrm>
            <a:off x="221937" y="246584"/>
            <a:ext cx="8667766" cy="6621883"/>
          </a:xfrm>
          <a:prstGeom prst="rect">
            <a:avLst/>
          </a:prstGeom>
        </p:spPr>
      </p:pic>
      <p:pic>
        <p:nvPicPr>
          <p:cNvPr id="2050" name="Picture 2" descr="C:\Users\jshapiro\Desktop\HBHC Logo-Revised jp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22" y="5763984"/>
            <a:ext cx="853934" cy="9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4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26" Type="http://schemas.openxmlformats.org/officeDocument/2006/relationships/image" Target="../media/image56.jpeg"/><Relationship Id="rId39" Type="http://schemas.openxmlformats.org/officeDocument/2006/relationships/image" Target="../media/image68.gif"/><Relationship Id="rId3" Type="http://schemas.openxmlformats.org/officeDocument/2006/relationships/image" Target="../media/image33.jpeg"/><Relationship Id="rId21" Type="http://schemas.openxmlformats.org/officeDocument/2006/relationships/image" Target="../media/image51.png"/><Relationship Id="rId34" Type="http://schemas.openxmlformats.org/officeDocument/2006/relationships/image" Target="../media/image64.jpeg"/><Relationship Id="rId42" Type="http://schemas.openxmlformats.org/officeDocument/2006/relationships/image" Target="../media/image71.jpeg"/><Relationship Id="rId47" Type="http://schemas.openxmlformats.org/officeDocument/2006/relationships/image" Target="../media/image76.jpeg"/><Relationship Id="rId7" Type="http://schemas.openxmlformats.org/officeDocument/2006/relationships/image" Target="../media/image37.gif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5" Type="http://schemas.openxmlformats.org/officeDocument/2006/relationships/image" Target="../media/image55.jpeg"/><Relationship Id="rId33" Type="http://schemas.openxmlformats.org/officeDocument/2006/relationships/image" Target="../media/image63.jpeg"/><Relationship Id="rId38" Type="http://schemas.openxmlformats.org/officeDocument/2006/relationships/hyperlink" Target="http://caff.org/wp-content/uploads/2011/10/abclogo_new.gif" TargetMode="External"/><Relationship Id="rId46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gif"/><Relationship Id="rId20" Type="http://schemas.openxmlformats.org/officeDocument/2006/relationships/image" Target="../media/image50.emf"/><Relationship Id="rId29" Type="http://schemas.openxmlformats.org/officeDocument/2006/relationships/image" Target="../media/image59.jpeg"/><Relationship Id="rId41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24" Type="http://schemas.openxmlformats.org/officeDocument/2006/relationships/image" Target="../media/image54.jpeg"/><Relationship Id="rId32" Type="http://schemas.openxmlformats.org/officeDocument/2006/relationships/image" Target="../media/image62.jpeg"/><Relationship Id="rId37" Type="http://schemas.openxmlformats.org/officeDocument/2006/relationships/image" Target="../media/image67.jpeg"/><Relationship Id="rId40" Type="http://schemas.openxmlformats.org/officeDocument/2006/relationships/image" Target="../media/image69.jpeg"/><Relationship Id="rId45" Type="http://schemas.openxmlformats.org/officeDocument/2006/relationships/image" Target="../media/image74.pn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23" Type="http://schemas.openxmlformats.org/officeDocument/2006/relationships/image" Target="../media/image53.jpeg"/><Relationship Id="rId28" Type="http://schemas.openxmlformats.org/officeDocument/2006/relationships/image" Target="../media/image58.jpeg"/><Relationship Id="rId36" Type="http://schemas.openxmlformats.org/officeDocument/2006/relationships/image" Target="../media/image66.jpe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4" Type="http://schemas.openxmlformats.org/officeDocument/2006/relationships/image" Target="../media/image73.jpeg"/><Relationship Id="rId4" Type="http://schemas.openxmlformats.org/officeDocument/2006/relationships/image" Target="../media/image34.gif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Relationship Id="rId27" Type="http://schemas.openxmlformats.org/officeDocument/2006/relationships/image" Target="../media/image57.jpeg"/><Relationship Id="rId30" Type="http://schemas.openxmlformats.org/officeDocument/2006/relationships/image" Target="../media/image60.tiff"/><Relationship Id="rId35" Type="http://schemas.openxmlformats.org/officeDocument/2006/relationships/image" Target="../media/image65.jpeg"/><Relationship Id="rId43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eybeehealthcoalition.org/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4.emf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11" Type="http://schemas.openxmlformats.org/officeDocument/2006/relationships/image" Target="../media/image92.jpg"/><Relationship Id="rId5" Type="http://schemas.openxmlformats.org/officeDocument/2006/relationships/image" Target="../media/image87.png"/><Relationship Id="rId10" Type="http://schemas.openxmlformats.org/officeDocument/2006/relationships/image" Target="../media/image91.jpeg"/><Relationship Id="rId4" Type="http://schemas.openxmlformats.org/officeDocument/2006/relationships/image" Target="../media/image86.png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www.google.com/url?sa=i&amp;rct=j&amp;q=&amp;esrc=s&amp;source=images&amp;cd=&amp;cad=rja&amp;uact=8&amp;ved=0ahUKEwiT-87r1t3QAhVplVQKHWW8DpIQjRwIBw&amp;url=http://zigswift.com/integrated-marketing-and-sales-system-maximize-your-romi/integration/&amp;bvm=bv.139782543,d.cGw&amp;psig=AFQjCNEU7hMtAtJw0L5D8alMFrpxTamxgw&amp;ust=1481048791782380" TargetMode="Externa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emf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mulica@keystone.org" TargetMode="External"/><Relationship Id="rId2" Type="http://schemas.openxmlformats.org/officeDocument/2006/relationships/hyperlink" Target="http://www.honeybeehealthcoalition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"/>
            <a:ext cx="9143391" cy="68575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4812268"/>
            <a:ext cx="784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HEALTHY BEES, HEALTHY PEOPLE, HEALTHY PLANET.</a:t>
            </a:r>
            <a:r>
              <a:rPr lang="en-US" sz="2400" baseline="30000" dirty="0"/>
              <a:t>TM</a:t>
            </a:r>
            <a:endParaRPr lang="en-US" sz="2400" dirty="0"/>
          </a:p>
        </p:txBody>
      </p:sp>
      <p:pic>
        <p:nvPicPr>
          <p:cNvPr id="29699" name="Picture 3" descr="C:\Users\jshapiro\Desktop\Logo\HBHC Logo Horiz 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8297"/>
            <a:ext cx="8229600" cy="28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4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3987" y="1446194"/>
            <a:ext cx="75785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400" b="1" dirty="0">
                <a:solidFill>
                  <a:srgbClr val="FF7F0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3400" b="1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oalit</a:t>
            </a:r>
            <a:r>
              <a:rPr lang="en-US" sz="3400" b="1" dirty="0">
                <a:solidFill>
                  <a:srgbClr val="FF7F0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ion members </a:t>
            </a:r>
            <a:r>
              <a:rPr lang="en-US" sz="3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 across the full food value chain:</a:t>
            </a:r>
            <a:endParaRPr lang="en-US" sz="3400" dirty="0">
              <a:solidFill>
                <a:srgbClr val="77787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 defTabSz="457200">
              <a:defRPr/>
            </a:pP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Beekeepers and Honey Producers</a:t>
            </a:r>
          </a:p>
          <a:p>
            <a:pPr lvl="1" algn="ctr" defTabSz="457200">
              <a:defRPr/>
            </a:pP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Crop Producers</a:t>
            </a:r>
          </a:p>
          <a:p>
            <a:pPr lvl="1" algn="ctr" defTabSz="457200">
              <a:defRPr/>
            </a:pP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Agribusinesses</a:t>
            </a:r>
          </a:p>
          <a:p>
            <a:pPr lvl="1" algn="ctr" defTabSz="457200">
              <a:defRPr/>
            </a:pP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Manufacturers and Brands</a:t>
            </a:r>
          </a:p>
          <a:p>
            <a:pPr lvl="1" algn="ctr" defTabSz="457200">
              <a:defRPr/>
            </a:pP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Agencies and Universities</a:t>
            </a:r>
          </a:p>
          <a:p>
            <a:pPr lvl="1" algn="ctr" defTabSz="457200">
              <a:defRPr/>
            </a:pP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Conservation Groups and Bee-Focused NGOs</a:t>
            </a:r>
            <a:endParaRPr lang="en-US" sz="2200" dirty="0">
              <a:solidFill>
                <a:srgbClr val="103154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640" y="420842"/>
            <a:ext cx="841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FFFFFF"/>
                </a:solidFill>
                <a:latin typeface="Verdana"/>
                <a:cs typeface="Verdana"/>
              </a:rPr>
              <a:t>HONEY BEE HEALTH COALITION MEMBERSHIP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38" y="4677848"/>
            <a:ext cx="1813505" cy="20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data:image/jpeg;base64,/9j/4AAQSkZJRgABAQAAAQABAAD/2wCEAAkGBxQREhQSExQWFhUXGCAZGBYYGRgdHxgeHx0ZHyIeGyAbHCgiHx4xGxgdIzEiJSssLi4uHSA1ODQsNygtLiwBCgoKDg0OGxAQGzQkICY0LzQvNyw0LCw0LDcsNCwsLzE0LCwsLC8tLCwsLDQsLCwsLCwsLCwsLCwsLCwsLCwsLP/AABEIAHUA/QMBEQACEQEDEQH/xAAbAAEAAgMBAQAAAAAAAAAAAAAABAUCAwYHAf/EAD4QAAIBAgUCBAMGBAQFBQAAAAECAwARBAUSITFBUQYTImEycYEUQlJikaEjcrHRFjOCwQdDksLwFSQlU5P/xAAaAQEAAwEBAQAAAAAAAAAAAAAAAgMEAQUG/8QANBEAAgECBAMFCAICAwEAAAAAAAECAxEEEiExQVHwEyJhcYEFIzKRobHB0RThQvEVUmIk/9oADAMBAAIRAxEAPwD0GsoFAKAUAoBQCgFAKA+E23oDksVn88rf+38uOM/C0lyZLdQOgrJUxcYOyVz16WBpxXvLt+HA0YLxfLHIYsRHrN9ni2vbkWPJHYb1OFeMo5jtX2bCSzU3bzOgxmfRRwLiBd0YgLp5JJt14371fc8+GFnKo6ezRYxTBlDggqRe4IP9KFDi07MosP4pUiSSSJo4Rby5Dv5t/wAKgX99r7VzNzNssE7qMXeXFcvUtMqzSPEoXiJIBsQQQQexB3FdTT2M9ahOjLLNE2ulIoBQCgFAKAUAoBQCgFAKAUAoBQCgFAKAUAoBQCgFAKAUBDzpC2HnVfiMTgfMqbfvXC2g0qsW9rr7nEiYNDGbWQqumQH4GHBI6C/X9a8XLab58uZ9Ba0nzKvMsa7AE21IRILC1rHf+jA/IVopU4rbjoWwiltx0LyLGsEkwsCLJJNJqjUgEKrKGZjfawIP1NX4efuteBinQUqiqSdklr4+BV4jJ2w/oxJliLAlGSQlWJ5AAAsd/htvUZ1Km8NTUpxnrBJ+aIuCm82W0jFvLBCvuCosLGx+HSB9Sa5WlLLfnw/HqScFCPdW513hE3xGKI4Oj9dPX3q3CaU0eX7R+CHqdVWo8oUAoBQCgFAKAUAoBQCgFAKAUAoBQCgFAKAUAoBQCgFAVeb55HhyEsXlYXWNefmeij3NQnOMFdmmhhZ1tVouZTN4jxMd5JYYzGNyqMdSjvc7N8tqzwxkJSym5+z6bVoyd/HrQ5oMzl3w8cnkPIQqAgsGK6msg+JdNzp7VyrTjKV+J6EVlio1H3kuteZCw7s0yDTwSGBv8LCxBB3G39+9QklGD62LWkosvvD+SyYjROrFY0ZY9YJDSoj3JHaw69bbV1d1NPjr5FFWqod17/a5eZXjWInZkMSJiFWJpA38MMNJceZ7b9rmjWxROCVle+mtvtocfLjWlxUjlJCzkBEI9UluCfSBba5Ntv3rs6bkkka8sYU1qrLfwO/8N5WcPGdZBlkbXIRxc9B7AbVqhBRikjwMXXVaemy0RbVMyigFAKAUAoBQCgFAKAUAoBQCgFAKAUAoBQCgFAKAUBVZ3nKwDSo1zFSUjAv8i3Zb9ahOcYK8macPhpVXfaPFnCySozapzMshILSEMONxta2m/SvPnKpJ3Vme9GLgrQtYwzDGrNHoWVn1OqkEKLAsBfYClKm4zTcbEoxcXdqx6Ipw8D6AbuZLKo30P5QAUW+G6Ltfm9T1Z5/fkr+H5OZ8RY8YnyZVhYegkFxsQbhw1hcOhUbcm+1cmrR1fX9mmlBwum+uHozXkXiF8FHHhpEUpf0PrsVVjt5gCkA2OrnZeascc2vE7Voqq3NMmY7OyJEmxGHYeWSCyyOY9JJGoAqFkvcEC5P6UUdLJkI0tHGL38Nf6N+LzVMbisKuHu4iYyPJYgKNJGm56knirKMGndlFWPZUZ5+OiR0taTxhQCgFAKAUAoBQCgFAKAUAoBQCgFAKAUAoBQCgFAKArPEGZnDxgqA0jsEQHjUep9gLn6VCc1GLbNOFodtOz2WrON8mV3MyTK8jKCSyiw5AtY7dbA3rzKtZSfvEe3FQhHJayRsONnRgrQlwSdRUggDgW/3vbrVXZ02rqVjuWDV0yPjnMiMpw8qi6kaFGo2O5vuKnTWWSamvUlFWfxIwDYlSzLJKQQuoyRXYAHlTbd1BJFqvjWjdJ29GLQell6M2Y/FtrieWZx6tIQlbqpYqH09bjdtW/wAq7BxqNwtpzIqNovKuuX6Oyy7IIorG5ewIAbTpF+bKoA473rXCjGDutzxa2MqVNNiiyrw1qxLSOhSOOQlE30tb4dKk7L1v1PsK6ovM29jXWxtqKhF3bWr/ALOxRAOAB8hVh5Tbe5lQ4KAUAoBQCgFAKAUAoBQCgFAKAUAoBQCgFAKAUAoBQHmfiXOVkxba/XFGQqW3UH7xNuWtcVmrKUtIs+hwdDJRTWje/PwNULQiLVHKUd7+lSLXNtiCNrAjesclNztKN0uZoebNqrklUl1krOjE2jN052vYEG/U71BuFrOL5kbxtqjBIsRJsJY9gQBZhsLqSN+45rrlSjun1qLwXA1ySyqWQzKgvchFJsWJ6n3FdSg0nlv5nUovWxXjGKfuNLMwsNViFuTcBQNr8/6quyPnaKLMr52R6D4NzESQCM3EkQCOrcjt8xbrW2ElJXR4GOouFVy4PVF9UzEKAUAoBQCgFAKAUAoBQCgFAKAUAoBQCgFAKAUAoBQCgK/xBjRDh5XJsdJC/wAxFhb3ua43ZF+GpupVjE89y/HPh1WOSHTGALsQdz3PS/8AavLqU41G5Rldn0U4KbunqZ2wkosygGzHUu1gCe3sP396e/g9PDc57yOxgMriaQBZZAbld2G3pvt9DTtpqN3FdM72kktUS0yELuMRINIsLEbD/wAvVbxN94oh2v8A5ImIwEETfxGaTa5u9vcbDoe5PNqsjUqTXdVvQmpzktFY0yZyIvRhkS9+QpNxt33vzepqg5a1GzqpN6zLjwNiWjxDCZSrzrdSdr6dzt/5wa10ZQ+GPAw+0qeaknHaP5PQKvPDFAKAUAoCj8R4uUPBBEwjM76DKRfTtfb3NV1JOMbo3YOlCeaU9cq2NfhSaQnEI0jSpHLoR2tc7b8e9KUnKN2dx8IRcXFWbWp0FWGAUAoBQCgFAKAUAoBQCgFAKAUAoBQFFi/FUCMUQPKR8XlqSB8zxeq5VIx3Ztp4CrJXenmVfiXNExWGQwt6hMtw4tpK3Y6weBYX96jUnHJc04OhOjWamuH9aFDHiMTDfWpkQDlbFSDzfqOtee40p7Oz8T0nGEttDRBNhnvrC3PxMLqbW3O1hz0FTlGtHYk1UWxIGSwkEwyuGINrna/Fibe9qh/ImtJoj2sv8kfIclLoT57BbkG4H3SR3422pKuoy+HX9h1bPYDJsMrEPIzkAk+oCwHQ2/pTt6rV4qw7WbWiNAzlE2gQcW0hb7+re/J2sfpU+wlLWbJdm38R8y/Eyw4jDzTLYayFQ7EBhYkDoPVex960UXBO0deZCvCM6UoRfD7ano+dZoMMgOkuzNoRF5Zj0rTKSirs+fw9B1pWWnM1ZNm7TNJFJEYpY7akJB2PBuK5CakronicN2STTumWtTMooBQHKeL0nM0DRRs4UMV08CQ7At2ABJqmrFyVkepgJ0owlndtvkSX/wDjsD6bNIO/35HPJ+p/QVZpGJSv/rxOu32SMfD+OnOIlglkWUIisWChdDH7m3O1V0puauyeMoUoU4zgrX+vidJVx5woBQCgFAKAUAoBQCgFAKAUBCzTNosMt5XtfhRuzeygbmuNpbl1GhUqu0EUM+Nmx38GNGgi5kkYqG0dgL3F+L1mniI27p6NLCwoPPN3fBFblGWRzTSQTh4dH+VhwSl1/GSPiP1pRhFq71Zdiq9SnBTp2d93v6Fuvg2PypY2kdi5B1m110308c8796vUElZGJ+0Z54ySSt+TmJcJi8EbSIZItQJkW5uB023HexrNVwylqtz1KdejXXddnyZElzOCXaSJTtu67EHfj623+dUqlUh8LL1CcdmHggOhYGbWDvpZza2/pB5NzyPc1OmqjbzrQ5mkruexFbBzoHI80AjcEN673uKvdNPgFVpt2uicIsIFVgurUPvMxAbix371jvXva+3IXqXsbGzFdkwkd2PIRTcbi+9uo2rsMPObvUIuNu9Udl4lx4b8JyFlmxZOx1LEWvuOC39h9a3QpqPA8/F4+NnCl6v9Fp41mEawTal1RShwjMAXG4IF+ea7VjmjYo9nXcpRto1byIGVZssZbEP/ABcRiTqWKH16UXYC42qMbU46svxFGVZ5I6RjxempNbxSZSsWGiLTE2ZZPSI/5z/QCuyrRirlMfZ7TbqO0fDW5rk8TyxF4Joh9qBAjRCSr6uDfoB1riqpxzMl/wAfGTUoPu8b8CHicFK08UEuJlOIlBZhGQqRr2t8ris8q1R6o1wjSjByjBWXPdmGHzCLAY2aPXKYVVVJJZ7Od7m/HbarqU3bvMhXoSr0YuKV/loYZzmMs/kTPEUgL/wQSCZWJsCR0AFzUK03JZY9W6sSw2HjSzRTvLj4G3xgkuDxUjQSGNJIxI9gDdx6QBfubfvSM3DuLrmdoRp16azq9tPQ6/ASMY08ywkKgsB0Nhf961Hh1ElJ5duBFzvOEwy6m55+Q7n67ADcmuOVi7D4aVaVkY5Hm32gN6dOm3fqAbG/B33FIyuMTh+xaV73LSpGYUAoBQCgFAKAUAoCrz7Nvs6qFXXK50xxj7x9+wHU1GUlFXZpw2HdaXJLdnFeU8jSymS5jBM+JO4Uj/lwjgdrisyg6ventyPZcoUlGEVvsvyyZPAcHlBZriXFMLknex6X/lH71GylJdbHVLtMRZbRLLMySuVSN/nFgCepUje/tau0viVjO7Zay4WOpDC9ri/ath4tjK1DhW4rIsNKbvDGx72sf1Fcsi+GJrQ+GTKqP/07ASmxVJCLEXkfSPfnT+1c0Rqf8vEw11Xov1ck4zxXAhZQHlC/G0allUWvueOK45xTsyungKslfbzOPP2aMiaXB+iUM0N5HYsb7BlvYAk1Wpxbfgeq413HLGpqrX0X330Lcri8LAmJRorO2n7OkahRfYbgXJB53quOI48Cp0qNWThK+nFt3/RhJgb4KXHGeUzoxs+ohSVI2VRtpvcVGNWcpX8SxKPaKjlVn1uWHhnDiRJ8wxaq7KlwGFwgtcBR02sfrRzc3J8F9WVVfd5aNLRfcif8NsOTO0hFiVMr7cKxOlf6n9KjbNNcl0y3GytC3oZ5FGJ80Kr8Ks00hHVuFHyAt9ajTjns36eW/wBWcqvJh7vyRNyeMT5pPObem6R37KApI+ptejldqK8W/wAEKjy4eMfmY+GUMmOxWLkHF1S/RV2v8tv61zMtlw1Z2s8tKMEc/hMrOMnkQ8EtLKfzEHy0+gsTV1CObvcOH5LK+IVCCfHZflkqXMEK4KHFa42wjeuMRs3m2+EoQLdBXZRkna3W/wDRyMb5507NS8dvMy8TZk+Ik+0yoYYVsY0a2prcMR0FzsOpPYGpZLSzvdkaEYqPZQd3xf464Gvw3LI8nnuSqpeRu4BBCJfklr6je/3e4qcd7kcWoqHZxWr0X5foV2YYt8XiDtqCsPT0d+FUflH9Ax6iuPVminTjQpdevXkeg5XhVw8ax6hq5Yki7Mdyf1q5KyPArVJVZuRPrpSKAUBrmmVBqYhR3NcJRi5OyRXHxDBqtqPz0kfWx3t72qOeJp/hVrXsRc88Tx4c6eW46m57ADcncdhvzfajlbQnhsDKqsz0RUZh4zKxtYWYNpJFjc2vZb3AI6ncdr3qOdvY10/Zsc+ruj5luIx0wJiYKR8es6hc76RfqBbVawubdDSOZivDC02lJfLr5HbMbC54FWnjHB4nEvIrYsf5mIf7PhB+FfvP7X71ln35ZeB79OnGkuze0dZfoss4y9UiwuXxf82QK3uq2Lk/M2/WrajtHQyYWbqVZ15cF99jZ/xFlg8yGFxIViXzNEYuNN7XbsLDpWeUZ3tDgjRg81nJW101K7xFLLBIuMYiWN4iuGdRYQkjb0/LrU6Ltv1/onCEaseyWln3vEjw4PQYZsIRJLHH5uJ1SMGa44IO3c1XCs1K7JztOMoVNE9FoWmGxkmZ3KM0OFRbyuNmc2uVB6ADqKuq1WtEZYYaOG+NXk9vAp/LaHDjG4UumqYxorOzh1PpBIY833qqFSafefW5rlGFSXZVFwvysWePwS4XKnawaWc6dZ3Zi2xN/wBajC8rSlxfySIQm54hLghmWG+xZNoAs8xs3cljv+wtXY95qXN/YQl2mKvyKXOcQScObACGFURbg3lb2G+xsfpVcXmTS47+S/ZfTVlLxevkdJ4+c4XC4fDJu+gkW5Fl9TfQat6sdK8ox4bsyYS06kpva58zjDqmUYVQQIvS0m4uQN9IHUltqSvlTW76+h2nJvEyvuaMFm+HOUSxSyhJXdtcdjrN2HpA5+EAVJRywcY73OypT/kqUVdW34Efw5mc2FTEr9llOInt5ew0qumwueNu1SjTcVlXL/YrqlUcXnWVbkvLMkxGCaOfD6HmKFZlckByTe4PsTb6Va6drZeBnljaVXNGpdRvpbgYSZRPHrxsmJEEwuToUGNV/DYjff8AeoqjFI6sZGTVKEMy8d2MoxEkWXYzGSMWkk2UsLEjYLsOOb296ztRldR22/ZonGMq0Ka2Rd+G8uEECjl29bseWY7n+1bYpJWR5OKrOrUb4bInYqVUUu9rAfX5D3rrKYRlJ5YnmWcZh9qxBDMoRPU12ABtwov0B2+rGqW76n0dCiqNNJb9dfI+YnPgIPJjN3JuzKDYsetyBew2UAWGx6V3hYRw3ve0l6eC63IuEMsaoFiCspJDs5W5O3Gpd7bdajfXctkoSvdki8yHXPLGo+6l19Z97KSFHUmmj2IpQ2ijs18QRwYZCWLMqhW1dCLC7Wvz0te9/rVuZWPG/hzqVmrWRXY3xe6xB7AeYLpYeojvYkgL+Y/oajnb0NMPZsM1r7blblPiefUHa5BawUsTqFiWJvsABY3Fq5maZfWwNJxslZmvF5m+JJkZiIwbA7i/exG6r7D1MSPpGTbLKVCFFZYrXrrkitMKh3ktoNrAAfACLam5/iNvZel7ningX3dkt+vsjXBKZHMgBOmyRg83P3mPGw1MT3tXX4nWlGOUyw6+bMAguseydmcmwP1bf+VaEZPJBuR6plmCEESxjoNz+I9Sfcm5q5Kx8zVqOpNyZX+McSY8HMRsSNAP8xt/vXJOyuX4GCnXin1Yj4rBBMdg8OPhw+GLW/M1heqaS19F+zXVqN4ecv8AsyTlqibNGY/BhYdz0DPz+wqU/iXhqVwWTC+Mn9in8StLh5Hx0oVocUpiA31Iuk6f15NQpSe7W5qhCNWKpR3jr58zZnQVMmwaTEjUU6XJAuTb6bfWou+VZd9SVK7xU3HxPuAwrRZTNOB/GxZsLdAx0qPkBUMqjG722+X7E5qWJUOETbh2VcklXD+ogmM6ebkgH9aR+C8uepGV3i1n8ypzCYx4aLBQhpZYELuUF1RyDye6i/1pkdTy4l0bZ3Um7J7XJviDOIMVBhIcKxkmQbRgGyNpA1OTsLbmpODnlivUrpU5UZTnV0XPn5HzMsxkxMOHwv2VxPER6nKhAQLajv6h1qTpNpR2Iw7OnKVTPo+W5u/whEYVCMv2hWDmf4iWBvuL8X6VfkWXKZf+QqKpeXw8ixwOUt5xnxU3nzFdAuAAq9Qq9qRjYqrYrNDJTjliaP8ADWEgPmsG0odQVmYop/Kvz4G9MsU7nf5uIqLInq/m/UxlxsBczDCklQzNIyIr2T4yqtZm0g72rtycaFbLkz28Lu2u3grmDZ85jnmDBBDoPlsuzByLAve4axvsLD3rmYmsFHuxerd9eVvDkb8vj1TxuWLP5RlkbcD1myIo6KFUnubgmkXchiEoUsqXGy9N2UXiXNhNqkO+GibSi/8A3yj/ALFqmrJyeSJsweG7NL/s/ov2yxzWNvsOBwzH+JiJVd/lfWfpaoUopWS8WcUkqlSotor+jPPs7kRzFHZbbe52BuNibb7WB4O4rRKTvZGbC4WnKOeepyGc4yTTdpW1lrBdLAm3J1OS/YcDfpUNW9T1aMIL4VobMDkyiJnfQCu2phqu/JABOmyrySDuD7U4XIzxD7RQj0v7IML+ZK0wHUJEoAG9rA9tlBY+9q5srFzVo5fn19CxgXz5AsKbfCpQAM9gNVmPwqOrnck+9q7q9ChtUoXm/n+vsiFm+X6LRaCJNekFrFm2ubkE7bi1NnqW0qqksyehrzY/xFhQarabj8TaQAP+kD9TXFzJQ2zM25hLcLFqBeUgvJ+UGyqvZAQbDqAD1ouZyC48F18xi8OdDeXY7aAAdwgO4T8TE+pyO5G+9E+YjJX1664GGWMWQIqS6lJOpRewP4dWyHu3PuKMT3vddfctMHlckkTmOP06SA4uQC3JXrI3d+x9Ndyt6meeIpwmlJ69fLy+ZB+zHDRuJNZUi4UgopY7LsfU3U72FgaNO5cpqq+7+y98B5V6g7DZBqP87DYf6UP6tUoK7uYfaVe0cq4/ZftneVaeIUXjaEvg5NO5XS//AEsD/tUJq8WjZgJKNeN/L5mnxDmSx4rD46zNDNh9N0Bb1CxC7dd6rjJJ3fFfbc1xoSqUpUeKfHkVEOIl8mXDxb4zFkyTEHaGP7qk9DbaoR9421saJKnBqcvgjovFmrP8yOL+zRzLOohUB4FjJLsLC4bixAtfpXGql7JE6MY01KUWteNy9w2BlxconxSCNEXRBhwb6ARYlvzW2q6ELas8+tiIU49nSd293zNceTYxYfsa4lRhhsPT/E0/hv8A707LhfQk8bRcu0cO99DZ/hCFdo3liBADKjkBrdSO9ddOL3RUvaNX/Kz80W+WZbFh00RKFHJ6lj3J5JqaVjLVrTqyzTdzfHh1UkqqgnkgAX+dCDlJ6NnJSYIqcXNIFlaNgixMt1ZnJKuxAL6QhAAFt1NQejPYpTTjCMdE935fQr8mzD7OwldToFyzqqrtIQqLb0lgCjG5F9zbaidizEUu2jli9f1v5FpNio4cRhjNYSuHmkY/EmoERqTvZAgOwPO9FJMplSk6Mow2VkvHm/O/0J+Z4gjERuSrQxRNPp/Mt9J7G5IC9iCebWTlaxThIJ05L/Ju3z61KkTuFkaQBplgbDoUJOp5iXb0/iCtduelRb1sa1ldmtI3vr4ab8uR8/w7JJAkIjKAWJaSTUCdtyoF9VgF5so4ooSvqQeOpxk5Xv5L88vuTM2jkRfJVgcRi3CXUWCKAB6eoAQc9zXX3I6FNGUa1TO13YK/XqUGPwS4jEw4aL/KjkEEYHW28jn+9UxjaLfFnoRqOEXKW9rv8I6kMMTmLyL/AJWFXyo+xcj1EfTaraa1uedXl2eHUOMtX5E/O8cIIy+2rgE9OpPyAuf261ZJ2Rkw1J1Z5eB5hhC2Jn8y17EBFPVibKD9bufke9VW4H0U3GlTt11wJ/izFiNVw0Z9Ki1/xb3Zj7s4PzA96k9/IowcG71ZbvpL0RFfBOkDED4V03HJZipkt8kIX5Bqj4lyqRc8vXgS/DWceSh0IxfTpvpuB6mJIJIUXvvft1rt7FWJw/atZnoSsHlU2JLTAX/NyCL3KR3+InfU/uQNjRRbK6mIpUbQ683+j5lXhuR5izBrMx1OVKhVJ3C6tyxHp2GwJ3oot7itjacYaPUs8Z4K1SXXy9AAA1F9gOAVGxsNuRepZORmh7TtDvXv1xNubYaHBQEEa3YbuwFwBa2kDZdyAoFt9+lGlFWRGhOriat72S5dfMr/AA5hHxdg7MIguogMeDcBQebkAlm54HBqEYJs04ysqK7u/Wv6O1nnSBLnZQLKo69gKubseLCEqsrLc87xrvjcQDbUNR0L0dht/wDmo2Ldf9VU6tnvwUcPS38+ub62PQcpwAgiCA3PLN+JjuT+tXJWR4Neq6s3JkyulR8IvseKA55vCaC4jmmjjJv5av6R8geKqlSg90egvaNS3eSb5lplWUxYZSsS2vuzHdmPuTuasSS2MtavOs7zZOrpSKAUAoBQGnGylI3ZRcqrEDuQCQK4TppSkkzkcZGkY1MHdWgV1YMwWWRrl2kZSBYekWPCjYVRGad7ntWm7Rhprr4LhZda7jCYNnjeKOJ2Eix2Mo0qrLuXN9yL20qo4HS5rqjNnJ16cGpN7X26+rLNsmmlkaaRxEzLoKx+q620n1MBYkbCw2ue9SjTsZZY2EVlgr+ZLzXw/FOoBupVQqkE8A3AIvZh86m4pmeji6lJ6cT7lWSJAQxJdgLKSAAoPOkDgk7k8nqaKKQr4qVVW2Ra1IylEN81XuuEdoh+clgbe9gKpqbr1+x6dDTCvxkr+Whx+QySw+rSftLho8Oh5UuSXlbtza/tVKedqMdl18z062R3u+7u/TZHfZHlgw0KxDc8s34mO5J+ta0rKx8/iKzrVHNnC+N80M0vkpc32AHYH/dhf5Barbuz28BQVOnmZHyTDyRJrUL6ZLl+iXBUqD95rE8bLY732qOvxFleUJvI+P8Av5fcqFDTSedayahu17WFgALbk2AFhvTbQ06RjlPTMjy/Vh9EsdgXZlB+IAkkEkcNcnjparIru2Z89ia1q2am+v0bovDkANyrP2EjMw/Qm1dUUiEsbWate3loWoFthUjKfaAUByvjvK3mj1LwLX52Iva9t7EMd+hA6VXNcT0/Z1aMJOMjnMkzSbDroGji19ce9r22N9xfpUFJrY9Cvh6dV3ZYphMRjDcgkHlm1KgHa5AZh+VQoPUmu2lLcodWhh1ZfTfrzOqyfJ0w4uPU5FmcgXsOgA2VR0UbVYkkeXXxM6z125dcSyqRnFAKAUAoBQCgFAKAUAoCvTJYA2oRLcG45IB7hTsD8hXLIveJqtZcxYV0oFAKAUAoCtzjJUxOklnR0+GRDpZb82PaoyipbmihiZUb21T4MxyjIo8OSw1PI3xSOdTH2ueBSMVHRHa+KnW0ei5LYtKkZiiPhaIuXZmIblRYX9mYDUR7E1DIjb/PqZcqLSXAxtH5WkBOgXbTbjTbg/KpWuZo1Zqee+pGwWSQxNrClnHDuSxHyvx9K4opbFlTFVKis3p4aFlUjOKAUAoBQCgMPKW99Iv3sK4dzMzrpwUAoBQ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5" descr="data:image/jpeg;base64,/9j/4AAQSkZJRgABAQAAAQABAAD/2wCEAAkGBxITEBIUExQWFRUVGRsZFRgYGRgdGhcdHB8dFxgcFhceKCggGB0mHBgcITIhJSkrLi4uFx8zODMsNygtLisBCgoKDg0OGxAQGy8kICYyLC0wLzcrOC40LzcsLCwwLCwyNCwwKzQvLS4sLCw1Lyw0LCwsLCwsLCwsNSwsLDQsLP/AABEIAFgBJAMBIgACEQEDEQH/xAAcAAABBAMBAAAAAAAAAAAAAAAABAUGBwEDCAL/xABFEAACAQIDBAUIBggFBQEAAAABAgMAEQQFEgYTITEWQVFUkgcUIjJhcZHRF0JSU4GhI3Jzk6KxssEVM4Kz8SQ0Q2LhJf/EABoBAQADAQEBAAAAAAAAAAAAAAABAwQCBQb/xAArEQACAQMCBQQDAAMBAAAAAAAAAQIDERIEUQUTFCFBIjEy8GGBoTPB4ST/2gAMAwEAAhEDEQA/ALxooooArRiMZGjRq7qrSNpjBPFyAWIXtNgT+Fb6ie3KOsuXYgRySJh8QWlEal2CtHIgYIvpN6TDkCeNASXDYyOQuEcNoYo9jfSwsSp7DYj415mx8SyCNpFVypcKSASq2DN7hccfbVdZfg8UxV0GIgTF5m8jaVKSCDcMoMgIvGGaMetYi68jTXm+Ex8sMsLDEyKMPj0UlWu+iYLh9TWGotGOH2h20BcINasRi44ygdgpkbQlz6zWJsO02BP4VVmJlzETQLA2ISMRYbze8c5BPHficabA8ADvSth6vXWxlxMmOw2+GLaWPMHZwY3OHSECVYWRwuj1SvEG92N+qwFiZpn2Fw7Is88URf1Q7qpPuvS5JVJsGBNgeBHI8j7jVdbcYZkxssqLiEaSBULDC+dQzBS3oMijXEw1c7gHV12prhixUD4uXzfExzPgcMESDWUVl1LIiNpdAUBWy2Yi5sDQFtNIAQCQCeAuefXw7a9VUWFw+JknwTzjFMkGYkIdM/oxNApUtdQ7JvbqXYciwNgbV6ymbNyuI1yYhZRDNvQInYCS43Zg1hYzbiAEYgg8eNAW3TRlu0+Cnk3cOJhkkH1FdS3Dnwpj8nOJxLecrMsuhSm6eTfAPcHWFSZRKtrC5JIOrhaxqJbL4d5MNlOGXDTxz4fECWWR4JI1jRSxf9IwAbUCFsD9b2UBcFFU2mPzVMPjJJpJkdMNO0wZJQiyXvGYXZQgtxA3ZNxz40tTMcbu8QY/PpIW81AZ1dZBIxPnBT0GcxadNyinn6JHE0Ba9eY5AwuCCOXA35cDVbZCuOmky9JnxSoGxwlNnTUEePzcSEgGxW9ieJ48edIdnMtxCjDYdTjIkOMxoxB/SD0eJjOthYKQVIYcCxbje9AWzRVRQTZwuGjaNsS802AkdxIvqTKyhAoIAR9Jb0Tzt10sytcfJuFMuKELYtRq0TLIse5lMgZpVD6C4T0mHAtwPKgLPMguBcXN7C/E252H416qsMmwWI/xHL3n86fdtj4Q7CS2lZAIN6QLANGL6m4NYc7ClO2eIxy4rEbrzrUI4vMBChaJpLtvd+bFQPUHpkC17UBPYcfE8skSyK0kekyICCyar6dQ6r2PwrBzCLfbjeLvSuvRcatPK9uyo9sXlhixOaOwkG8xV11lyGG6jN01cxqLLcfZA+rUMlixv+IHM/NJNAxQTVdt75sAcOVGHCaipY77Vflbh10Bb1aJcZGsiRs6h5NWhSeLabFtI67XHxqq/wDEsYMRAJJcWJnxOISRNLDDsojmaEQtbS1gq2Cknnq42pTGuZLh8taPfviHw2JeXehjpm3cQjV7i0fEGym1zfnxoC0qT4jFxoyK7KrSEqgJALEAsQO02BP4VXWHxeI80Z4zmL6JMG0m+jYMbOGxIhWwkcab6ltp5Beuk2LhxWKMRePE28+xRTUjqyRHDuIzxF0UkgC/Wbc6AtOPSQCLEHkRax9xrOgdgqoctxOLw2BwqpHjLHLpYwqxTEpiFItqW10Nr6SeFuVPMi5iwxzxtiN5Hg8McOpuFaVkk3vBhZnFhw6iRcXtQFjAVmob5OpMURiN88rRXTc71JVcGx3nGVVdlvpPKwN7eyZUAUUUUAUUUUAUUUUAUUUUAUUUUAUUUUAUlxuZQwi8sscf67AfzqrPKR5SJFkfDYJtOm6yy9erkVj7LdbfKqkxGuRy8jF3PNnJZj72PE16Wn4fmspysUSrxXZHTvS/L9ejzuDVa9ta8vfypzwePilF4pEkHarA/wAq5M3PurbhHkicPExjccQykg/EVolwynb0z/hz1B1tRVV+TvykPKww+LsX/wDHIPr+xh1N7ev2ddpIwIuK8mrSlSljIvjJSV0NbbTYIEg4qAEcCN4vD86x0nwPeoP3ifOuZM0g/wCon5f5kn9RpMMPfqr1lw2lb5so6g6ilzTAYlHhaaCVXUh01qbqeBBF+VO8UYVQoFgAAB2AcBXIm4v1CpRsjtjisDILOzw8NcTEkW4/5YPBTx6rX66rq8NSV4Su9iVqF5OlaTY7MIoVDTSJGpNgXYKCeJsCeuwPwrVlOZpPGHU3BFx7qqjy+YnVJg4Rb0Vdz2+kVVf5GsGnoqrUUG7Fs5Yq5Z3SfA96g/eJ86XYHHxTKWikSRQbEowYA9htXJm49gqceSzO3w07x39CWxt2MOF/xB/IVu1GghTpuUZXaK41ruxfWPzGGEAzSJGCbAuwW552F6RdJ8D3qD94nzqoPLTnG/xMEKn0YEJYdRd7fmFH4aj21XO49gpQ4fCdNSlKzYlXSdjrPAZhDMpaGRJADYlGDAHnYkddiPjSmqE8k2cPDJJDf0WKtbqB9U/2+FXxE11BrBqKSpVHBO5bCWSuRlI8ngxLSg4WOcM2o6kDBm9c2v6LE8+s05dJ8D3qD94nzrnXbeG+ZY08P85/50yjD+wV6cOG0nFNzZS69mdUQbQ4N20riYWPYJFv/OnJWBFxxB5VyIcP2gVINltqsXgXBicmPhqiYkoe3SPqn2j865qcMileE+4WoXk6copr2fzpMVEsicmAPx7fbTpXkNWNAUUUUAUUUUAUUUUAUUUUAUUUUAUUUUAUkzeZkw8zr6yxuy+8KSPzpXWvEwh0ZG5MCp9xFjQhnLIiPv7T86U4DBa3AP8AzTvm2TPh5niccVPA/aHUw94pNChVgy8xyqyXEPFzwo1cZer9kzynYESoCVABqD7QZMcNiZIb30kW/HjU8wvlFxEcQRYY9Q4aiW/p/wDtQzGO8sjSSMXdjdmPXVcNaoeTRqNTSklgM8aFSCvAgggjqPVXQexeYmWHj1VR6YW5tVy+T7DlYrnrruVfm9y/QttN+Cjcyh/TzftH/qNecGdDhiL2p1zCD9NL+u/9RrSuGuanrlL0mGNV52j7ibM5xKwIQJYW53v7SeFIjDUkj2fmYXAHwNOWXbKSsw9E/CrVqZRVkaVRrTl6uxNfJk7aNJ6gB8KgnlWxO9zOQdUaqg436rm3ZxPKrb2VybzePjzqkcyk300svH9I7NxtexNxe3Xa1Z1XVJ3ZbramEUvvYY9x7K3YJjHIjj6pB/Dr/KnTBYW7gdvCvE2DKsVPNTY1Y9fePf2MObjFT+9hvxztLK8jcSzEn+3wFaTBTmMPSjG4SzD2qDRa/tfwTm3Bz/In2afRiUPbwrojKJdUSn2VzzFHpYHsN6vLYzE64BVbrqq7m7Q1MotbFH7ZRf8A6GL/AGr/AM6a8ONLq1uRqS7WQf8AXYr9q386alw16765fH9GB1XzLL3v/s05piRLpsgXTfruTe3P4fnSHc1I4sgkYXA/Kl2B2VlZh6JqyOpcVZI08mvOV5IlfksdgoXsAqzajOyOQ7hbnmak1UN3dz00rKwUUUVBIUUUUAUUUUAUVgmigM0UVDNr9s3wcrIEQgKD6RN+PuqynSlUljEhuxM6Kqf6WZPu4vi3zrP0sv8AdxfFvnWnoK+xzzIlr0VVH0sP93F8W+dZ+lh/u4vi3zrnoa2xHMiTbarZxMUnEekPVPWKrHMdmZoibi47bU8fStJ93F8W+deJPKeW5xQnxfOqKnDJT+Uf6Z61KhV7y9yMHBP9k16TL5GNgpp8bb5T/wCCH+L517i8oCryhh+LVUuEtPuv6UR0mmTv3f7N+z2yLuwLiwqz8DhBGgUVWqeVBhyjiH4t869/Sk/3cXxb51etLOKtY2KrTirIatoNlpYZGJKtqZj6N+FzfrHtprgy6TUPRPOpLL5SC3rRRH8WrWPKAPuYv4qzLh6i72/pkjR00ZZIn2z2DXcrdeNhTskCjkBVaJ5TWAsI4rf6vnXseU1/u4/4qv5UjX1FPcsPMoWeGREsGZSo1XtxFuNqpjM9m5YG0mzfq3/uKkv0mP8Adx/xVok8oAbnFET/AKvnVFXTKfyM9bkVWnLwR7Lcsk3i+iedSXazZR2ImS1io1LxvcdfwrWm3ovcQxfFq3t5RiRYxxfFq5emjhh4Ia0/L5fgieGymQuBpPOpVtDslI0cUiFQESxBvcm5PDhXhNuwDfcxfxVubyikixjjt72+dRyIKGHgj/z8vl+CGnLJPsmrH8nutUKsCKZem6/cxfxVti290+rFGPFUU6cKfxJoy09G+PkQbX7MSrPLLdWEjlgBe4vx48KjqZbJceiamUu3xb1ooz4q1jbRfuov4qr5NK+RVjpcsu9/cleymCAgGpeNPq4dRyAqAR7fkCwjjHir19IbfYj+LVdzomvrKW5YVFV/9ITfYj+Jo+kFvsR/E1HPhuOso7lgUVAPpBb7EfxNH0gN9iP4n51HUU9x1tHcn9FQD6QG+zH8TR9IDfYj+Jp1NPcjraO5P6KrxfKI5mgjEcZ3kiITc8NTBbjj7asOu6dWM/iXUq0Kt3E1uONFbKKsLQqk/LP/AN036i1dlUZ5a8WoxhU8zGv969Dhn+f9FdT4lYgU45BlhxOKhgDaTK4XVa9usm3XwBps3o7a24fGFHV0YqykMrDmCOIIr6Oc007PuZiyYcqy2c4/DR4WSI4ON285aQliyXH6RLAKGI4C/GtTbOYfzbK8OGh3uNZXlezGXSeI0Hkq2BX3kVGc627xmKiMUso0N64VQuu3LWRzpKNp8RvsPNrG8w6hYfRHogcBw6+defhUt8v7fx+fz3OrrYmW02UxN56cPDhmRZYcLBoDh1e5uBfgzm4DE8OApnXYl2xYwsc8MkgDGbTq0wabXDk+sePV2UxLn84i3YkIXfb8WFjveptX50vk21xTYgYgyJvApQ/o1Csrcw68mvbrrm04qykvqVjluLMbS5A2DkRGdZA661Zbjhe1mU8VN+qnbAbDyyRIxmiSWSJpo4Tq1si/WuBZfxqMZjmzTvrkK3sBZVVVUDkAosBTqm2uKGHEAlAQLoB0rrCfZD87eyuZueKs1fyV+m7uh6zDL4IMnw7jdNNiiXJIbeBQRYRnktuvtvSjYDIIZ4MVLLEsuh40QPJu1F7lzr9xBt7Kh2Nzl5VhR2BWFNEYFhZb36ufvr0ucv5ucOGG6L7wrYXLAWBJ52tVEk8Wr97kXWV7E0fYdZ5p3wsqJhhJu4mcltRtdrEfVB4ajTPhNl5Hw0+ILqFhZlKgM5JXn6vqr/7HhTflu1M0ERiRl0XLAMitoYixKFvVNqINppUw5gVkVGBDEKocgm5DPzteqXkvJy8dhz2lyKLDQ4RllDyTR65F48L8VI9nV+FPWymyKYnAysbecSlvNbkjhHYOfi35VC8xzlp2RpGBKIqLawsqiwHClkO1E6iILJYRI8cekDgr+v7ybc+fCqpXt7nKxUrtdiW5/shCZsNHhWURmBpJZmJ02U2Zz7PYKb+hjmaCNZ4mE8bSq4DaQi9Zvx4004Xa7ERtEVe26jMSjSLaDx0sPrVmbbDENJvC417sxX0qLI3MADgKpd9yHy33sx0Ox8m8hVZo2SWIzbz0gqIvrFr8fnXt9jn1wqk8TpLG0u8GoKiLzZr8f+KaMPtbOkkciyANHHul9EW0fZI66css24PnAlxDO1ozGu60KVB420EaWHsPsqt3IUab8M3jYyRpIEjmjkEyNIHAYKqKQLm/Hjfl7KH2PcTMhmjCrEZi5DWCg2IYc1NaM224aTErLD6ASPdKGCtqX62tQNPG/IC1NzbTykynUo3qCNwqqBo5hVA5Cq2cyVPZj3mWx7QxzPv4n3SJIVAa5V/VPEcOXKjM9j5oIDK7pqUKWj46hq6geTEdYFM2K2olkEqu4IlCCSygXEdwgHYBetmM2sllCh2U6SrX0LqYr6pdubW9tVOxw1T72T+/UO2b7Jth45HM0bmJ0SRVDXUvxHE8/cK07WZPHhZxHHJr9EFu1W6wffzFNuJ2nkkWQO9xJIJX4DiwAA/Cw5UnzDON9K0kjXdzdjwHVbl1cqqlbwjieNnivvf/AIT7LMgwgwcMk6KNcbu8hl0stvUCx/Wv8qZV2Tk3RYyxiQRb4w8dWjtvyB9lR/G52ZRGJGBEahE4Dgo6qXS7YTvDuTL6GkKbBdRUfVLcyKrbT90dOVN+8fZffvckv+FoFw9o4yUwjTS67+kW9Um3Mjq99MmJyXdRxNLMivIFIjNyyq3J2PIdtqRybUyNru49ONYm4D1F5AdlE+0ZmSKOZ9UcdhcBdekcLauuwPWeFVzs/BxNwkuyHTNtmpMMrtK6gB9EfO8vC5Kf+oB50y0r2h2kXEyhuKog0Rrz0qO09vbTYMYnbWeolf0rsU1YrL0LsKRXqkwxidv5VnzxO38qpcWU4vY34T/vcF+3i/3EroaudMvxCtjcFb7+H/cWui69TQq0D3OGq1NhRRRW09EKZ802WwWIk3k+HjkewGplubDkKKKlSa9gI+gOV9yg8NHQHK+5QeGsUVOctyLIz0ByvuUHho6A5X3KDw1iimctxZGegWV9yg8NZ6B5Z3OHw1iimctxZGegmWdzh8NHQTLO5w+GiimUtxZGegmWdzh8NHQXLO5w+Giioye4xQdBcs7nD4aOguWdzh8NFFMmMVsHQXLe5w+GjoLlnc4fDRRS7GK2DoLlnc4fDR0Fy3ucPhoopdkYrYOg2W9zh8NZ6DZb3SHw0UVAxjsHQfLe6Q+GjoPlvdIfDRRQYR2DoPlvdIfDR0Iy3ukPhoooMI7GehGW90h8NHQnLu6Q+GiioshhHYz0Ky7ukXho6FZd3SHw0UUxQwjsY6E5d3SHw1noVl3dIfDRRTFbDCOwdCsu7pD4ax0Jy7ukPhrNFMUMI7B0Ky7ukXho6FZd3SLw0UUxWwwjse4Nj8AjK64aIMpDKQvEEG4I9xFPlFFEkiUkvYKKKKkk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7" descr="data:image/jpeg;base64,/9j/4AAQSkZJRgABAQAAAQABAAD/2wCEAAkGBxITEBIUExQWFRUVGRsZFRgYGRgdGhcdHB8dFxgcFhceKCggGB0mHBgcITIhJSkrLi4uFx8zODMsNygtLisBCgoKDg0OGxAQGy8kICYyLC0wLzcrOC40LzcsLCwwLCwyNCwwKzQvLS4sLCw1Lyw0LCwsLCwsLCwsNSwsLDQsLP/AABEIAFgBJAMBIgACEQEDEQH/xAAcAAABBAMBAAAAAAAAAAAAAAAABAUGBwEDCAL/xABFEAACAQIDBAUIBggFBQEAAAABAgMAEQQFEgYTITEWQVFUkgcUIjJhcZHRF0JSU4GhI3Jzk6KxssEVM4Kz8SQ0Q2LhJf/EABoBAQADAQEBAAAAAAAAAAAAAAABAwQCBQb/xAArEQACAQMCBQQDAAMBAAAAAAAAAQIDERIEUQUTFCFBIjEy8GGBoTPB4ST/2gAMAwEAAhEDEQA/ALxooooArRiMZGjRq7qrSNpjBPFyAWIXtNgT+Fb6ie3KOsuXYgRySJh8QWlEal2CtHIgYIvpN6TDkCeNASXDYyOQuEcNoYo9jfSwsSp7DYj415mx8SyCNpFVypcKSASq2DN7hccfbVdZfg8UxV0GIgTF5m8jaVKSCDcMoMgIvGGaMetYi68jTXm+Ex8sMsLDEyKMPj0UlWu+iYLh9TWGotGOH2h20BcINasRi44ygdgpkbQlz6zWJsO02BP4VVmJlzETQLA2ISMRYbze8c5BPHficabA8ADvSth6vXWxlxMmOw2+GLaWPMHZwY3OHSECVYWRwuj1SvEG92N+qwFiZpn2Fw7Is88URf1Q7qpPuvS5JVJsGBNgeBHI8j7jVdbcYZkxssqLiEaSBULDC+dQzBS3oMijXEw1c7gHV12prhixUD4uXzfExzPgcMESDWUVl1LIiNpdAUBWy2Yi5sDQFtNIAQCQCeAuefXw7a9VUWFw+JknwTzjFMkGYkIdM/oxNApUtdQ7JvbqXYciwNgbV6ymbNyuI1yYhZRDNvQInYCS43Zg1hYzbiAEYgg8eNAW3TRlu0+Cnk3cOJhkkH1FdS3Dnwpj8nOJxLecrMsuhSm6eTfAPcHWFSZRKtrC5JIOrhaxqJbL4d5MNlOGXDTxz4fECWWR4JI1jRSxf9IwAbUCFsD9b2UBcFFU2mPzVMPjJJpJkdMNO0wZJQiyXvGYXZQgtxA3ZNxz40tTMcbu8QY/PpIW81AZ1dZBIxPnBT0GcxadNyinn6JHE0Ba9eY5AwuCCOXA35cDVbZCuOmky9JnxSoGxwlNnTUEePzcSEgGxW9ieJ48edIdnMtxCjDYdTjIkOMxoxB/SD0eJjOthYKQVIYcCxbje9AWzRVRQTZwuGjaNsS802AkdxIvqTKyhAoIAR9Jb0Tzt10sytcfJuFMuKELYtRq0TLIse5lMgZpVD6C4T0mHAtwPKgLPMguBcXN7C/E252H416qsMmwWI/xHL3n86fdtj4Q7CS2lZAIN6QLANGL6m4NYc7ClO2eIxy4rEbrzrUI4vMBChaJpLtvd+bFQPUHpkC17UBPYcfE8skSyK0kekyICCyar6dQ6r2PwrBzCLfbjeLvSuvRcatPK9uyo9sXlhixOaOwkG8xV11lyGG6jN01cxqLLcfZA+rUMlixv+IHM/NJNAxQTVdt75sAcOVGHCaipY77Vflbh10Bb1aJcZGsiRs6h5NWhSeLabFtI67XHxqq/wDEsYMRAJJcWJnxOISRNLDDsojmaEQtbS1gq2Cknnq42pTGuZLh8taPfviHw2JeXehjpm3cQjV7i0fEGym1zfnxoC0qT4jFxoyK7KrSEqgJALEAsQO02BP4VXWHxeI80Z4zmL6JMG0m+jYMbOGxIhWwkcab6ltp5Beuk2LhxWKMRePE28+xRTUjqyRHDuIzxF0UkgC/Wbc6AtOPSQCLEHkRax9xrOgdgqoctxOLw2BwqpHjLHLpYwqxTEpiFItqW10Nr6SeFuVPMi5iwxzxtiN5Hg8McOpuFaVkk3vBhZnFhw6iRcXtQFjAVmob5OpMURiN88rRXTc71JVcGx3nGVVdlvpPKwN7eyZUAUUUUAUUUUAUUUUAUUUUAUUUUAUUUUAUlxuZQwi8sscf67AfzqrPKR5SJFkfDYJtOm6yy9erkVj7LdbfKqkxGuRy8jF3PNnJZj72PE16Wn4fmspysUSrxXZHTvS/L9ejzuDVa9ta8vfypzwePilF4pEkHarA/wAq5M3PurbhHkicPExjccQykg/EVolwynb0z/hz1B1tRVV+TvykPKww+LsX/wDHIPr+xh1N7ev2ddpIwIuK8mrSlSljIvjJSV0NbbTYIEg4qAEcCN4vD86x0nwPeoP3ifOuZM0g/wCon5f5kn9RpMMPfqr1lw2lb5so6g6ilzTAYlHhaaCVXUh01qbqeBBF+VO8UYVQoFgAAB2AcBXIm4v1CpRsjtjisDILOzw8NcTEkW4/5YPBTx6rX66rq8NSV4Su9iVqF5OlaTY7MIoVDTSJGpNgXYKCeJsCeuwPwrVlOZpPGHU3BFx7qqjy+YnVJg4Rb0Vdz2+kVVf5GsGnoqrUUG7Fs5Yq5Z3SfA96g/eJ86XYHHxTKWikSRQbEowYA9htXJm49gqceSzO3w07x39CWxt2MOF/xB/IVu1GghTpuUZXaK41ruxfWPzGGEAzSJGCbAuwW552F6RdJ8D3qD94nzqoPLTnG/xMEKn0YEJYdRd7fmFH4aj21XO49gpQ4fCdNSlKzYlXSdjrPAZhDMpaGRJADYlGDAHnYkddiPjSmqE8k2cPDJJDf0WKtbqB9U/2+FXxE11BrBqKSpVHBO5bCWSuRlI8ngxLSg4WOcM2o6kDBm9c2v6LE8+s05dJ8D3qD94nzrnXbeG+ZY08P85/50yjD+wV6cOG0nFNzZS69mdUQbQ4N20riYWPYJFv/OnJWBFxxB5VyIcP2gVINltqsXgXBicmPhqiYkoe3SPqn2j865qcMileE+4WoXk6copr2fzpMVEsicmAPx7fbTpXkNWNAUUUUAUUUUAUUUUAUUUUAUUUUAUUUUAUkzeZkw8zr6yxuy+8KSPzpXWvEwh0ZG5MCp9xFjQhnLIiPv7T86U4DBa3AP8AzTvm2TPh5niccVPA/aHUw94pNChVgy8xyqyXEPFzwo1cZer9kzynYESoCVABqD7QZMcNiZIb30kW/HjU8wvlFxEcQRYY9Q4aiW/p/wDtQzGO8sjSSMXdjdmPXVcNaoeTRqNTSklgM8aFSCvAgggjqPVXQexeYmWHj1VR6YW5tVy+T7DlYrnrruVfm9y/QttN+Cjcyh/TzftH/qNecGdDhiL2p1zCD9NL+u/9RrSuGuanrlL0mGNV52j7ibM5xKwIQJYW53v7SeFIjDUkj2fmYXAHwNOWXbKSsw9E/CrVqZRVkaVRrTl6uxNfJk7aNJ6gB8KgnlWxO9zOQdUaqg436rm3ZxPKrb2VybzePjzqkcyk300svH9I7NxtexNxe3Xa1Z1XVJ3ZbramEUvvYY9x7K3YJjHIjj6pB/Dr/KnTBYW7gdvCvE2DKsVPNTY1Y9fePf2MObjFT+9hvxztLK8jcSzEn+3wFaTBTmMPSjG4SzD2qDRa/tfwTm3Bz/In2afRiUPbwrojKJdUSn2VzzFHpYHsN6vLYzE64BVbrqq7m7Q1MotbFH7ZRf8A6GL/AGr/AM6a8ONLq1uRqS7WQf8AXYr9q386alw16765fH9GB1XzLL3v/s05piRLpsgXTfruTe3P4fnSHc1I4sgkYXA/Kl2B2VlZh6JqyOpcVZI08mvOV5IlfksdgoXsAqzajOyOQ7hbnmak1UN3dz00rKwUUUVBIUUUUAUUUUAUVgmigM0UVDNr9s3wcrIEQgKD6RN+PuqynSlUljEhuxM6Kqf6WZPu4vi3zrP0sv8AdxfFvnWnoK+xzzIlr0VVH0sP93F8W+dZ+lh/u4vi3zrnoa2xHMiTbarZxMUnEekPVPWKrHMdmZoibi47bU8fStJ93F8W+deJPKeW5xQnxfOqKnDJT+Uf6Z61KhV7y9yMHBP9k16TL5GNgpp8bb5T/wCCH+L517i8oCryhh+LVUuEtPuv6UR0mmTv3f7N+z2yLuwLiwqz8DhBGgUVWqeVBhyjiH4t869/Sk/3cXxb51etLOKtY2KrTirIatoNlpYZGJKtqZj6N+FzfrHtprgy6TUPRPOpLL5SC3rRRH8WrWPKAPuYv4qzLh6i72/pkjR00ZZIn2z2DXcrdeNhTskCjkBVaJ5TWAsI4rf6vnXseU1/u4/4qv5UjX1FPcsPMoWeGREsGZSo1XtxFuNqpjM9m5YG0mzfq3/uKkv0mP8Adx/xVok8oAbnFET/AKvnVFXTKfyM9bkVWnLwR7Lcsk3i+iedSXazZR2ImS1io1LxvcdfwrWm3ovcQxfFq3t5RiRYxxfFq5emjhh4Ia0/L5fgieGymQuBpPOpVtDslI0cUiFQESxBvcm5PDhXhNuwDfcxfxVubyikixjjt72+dRyIKGHgj/z8vl+CGnLJPsmrH8nutUKsCKZem6/cxfxVti290+rFGPFUU6cKfxJoy09G+PkQbX7MSrPLLdWEjlgBe4vx48KjqZbJceiamUu3xb1ooz4q1jbRfuov4qr5NK+RVjpcsu9/cleymCAgGpeNPq4dRyAqAR7fkCwjjHir19IbfYj+LVdzomvrKW5YVFV/9ITfYj+Jo+kFvsR/E1HPhuOso7lgUVAPpBb7EfxNH0gN9iP4n51HUU9x1tHcn9FQD6QG+zH8TR9IDfYj+Jp1NPcjraO5P6KrxfKI5mgjEcZ3kiITc8NTBbjj7asOu6dWM/iXUq0Kt3E1uONFbKKsLQqk/LP/AN036i1dlUZ5a8WoxhU8zGv969Dhn+f9FdT4lYgU45BlhxOKhgDaTK4XVa9usm3XwBps3o7a24fGFHV0YqykMrDmCOIIr6Oc007PuZiyYcqy2c4/DR4WSI4ON285aQliyXH6RLAKGI4C/GtTbOYfzbK8OGh3uNZXlezGXSeI0Hkq2BX3kVGc627xmKiMUso0N64VQuu3LWRzpKNp8RvsPNrG8w6hYfRHogcBw6+defhUt8v7fx+fz3OrrYmW02UxN56cPDhmRZYcLBoDh1e5uBfgzm4DE8OApnXYl2xYwsc8MkgDGbTq0wabXDk+sePV2UxLn84i3YkIXfb8WFjveptX50vk21xTYgYgyJvApQ/o1Csrcw68mvbrrm04qykvqVjluLMbS5A2DkRGdZA661Zbjhe1mU8VN+qnbAbDyyRIxmiSWSJpo4Tq1si/WuBZfxqMZjmzTvrkK3sBZVVVUDkAosBTqm2uKGHEAlAQLoB0rrCfZD87eyuZueKs1fyV+m7uh6zDL4IMnw7jdNNiiXJIbeBQRYRnktuvtvSjYDIIZ4MVLLEsuh40QPJu1F7lzr9xBt7Kh2Nzl5VhR2BWFNEYFhZb36ufvr0ucv5ucOGG6L7wrYXLAWBJ52tVEk8Wr97kXWV7E0fYdZ5p3wsqJhhJu4mcltRtdrEfVB4ajTPhNl5Hw0+ILqFhZlKgM5JXn6vqr/7HhTflu1M0ERiRl0XLAMitoYixKFvVNqINppUw5gVkVGBDEKocgm5DPzteqXkvJy8dhz2lyKLDQ4RllDyTR65F48L8VI9nV+FPWymyKYnAysbecSlvNbkjhHYOfi35VC8xzlp2RpGBKIqLawsqiwHClkO1E6iILJYRI8cekDgr+v7ybc+fCqpXt7nKxUrtdiW5/shCZsNHhWURmBpJZmJ02U2Zz7PYKb+hjmaCNZ4mE8bSq4DaQi9Zvx4004Xa7ERtEVe26jMSjSLaDx0sPrVmbbDENJvC417sxX0qLI3MADgKpd9yHy33sx0Ox8m8hVZo2SWIzbz0gqIvrFr8fnXt9jn1wqk8TpLG0u8GoKiLzZr8f+KaMPtbOkkciyANHHul9EW0fZI66css24PnAlxDO1ozGu60KVB420EaWHsPsqt3IUab8M3jYyRpIEjmjkEyNIHAYKqKQLm/Hjfl7KH2PcTMhmjCrEZi5DWCg2IYc1NaM224aTErLD6ASPdKGCtqX62tQNPG/IC1NzbTykynUo3qCNwqqBo5hVA5Cq2cyVPZj3mWx7QxzPv4n3SJIVAa5V/VPEcOXKjM9j5oIDK7pqUKWj46hq6geTEdYFM2K2olkEqu4IlCCSygXEdwgHYBetmM2sllCh2U6SrX0LqYr6pdubW9tVOxw1T72T+/UO2b7Jth45HM0bmJ0SRVDXUvxHE8/cK07WZPHhZxHHJr9EFu1W6wffzFNuJ2nkkWQO9xJIJX4DiwAA/Cw5UnzDON9K0kjXdzdjwHVbl1cqqlbwjieNnivvf/AIT7LMgwgwcMk6KNcbu8hl0stvUCx/Wv8qZV2Tk3RYyxiQRb4w8dWjtvyB9lR/G52ZRGJGBEahE4Dgo6qXS7YTvDuTL6GkKbBdRUfVLcyKrbT90dOVN+8fZffvckv+FoFw9o4yUwjTS67+kW9Um3Mjq99MmJyXdRxNLMivIFIjNyyq3J2PIdtqRybUyNru49ONYm4D1F5AdlE+0ZmSKOZ9UcdhcBdekcLauuwPWeFVzs/BxNwkuyHTNtmpMMrtK6gB9EfO8vC5Kf+oB50y0r2h2kXEyhuKog0Rrz0qO09vbTYMYnbWeolf0rsU1YrL0LsKRXqkwxidv5VnzxO38qpcWU4vY34T/vcF+3i/3EroaudMvxCtjcFb7+H/cWui69TQq0D3OGq1NhRRRW09EKZ802WwWIk3k+HjkewGplubDkKKKlSa9gI+gOV9yg8NHQHK+5QeGsUVOctyLIz0ByvuUHho6A5X3KDw1iimctxZGegWV9yg8NZ6B5Z3OHw1iimctxZGegmWdzh8NHQTLO5w+GiimUtxZGegmWdzh8NHQXLO5w+Giioye4xQdBcs7nD4aOguWdzh8NFFMmMVsHQXLe5w+GjoLlnc4fDRRS7GK2DoLlnc4fDR0Fy3ucPhoopdkYrYOg2W9zh8NZ6DZb3SHw0UVAxjsHQfLe6Q+GjoPlvdIfDRRQYR2DoPlvdIfDR0Iy3ukPhoooMI7GehGW90h8NHQnLu6Q+GiioshhHYz0Ky7ukXho6FZd3SHw0UUxQwjsY6E5d3SHw1noVl3dIfDRRTFbDCOwdCsu7pD4ax0Jy7ukPhrNFMUMI7B0Ky7ukXho6FZd3SLw0UUxWwwjse4Nj8AjK64aIMpDKQvEEG4I9xFPlFFEkiUkvYKKKKkk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59" descr="data:image/jpeg;base64,/9j/4AAQSkZJRgABAQAAAQABAAD/2wCEAAkGBxITEBIUExQWFRUVGRsZFRgYGRgdGhcdHB8dFxgcFhceKCggGB0mHBgcITIhJSkrLi4uFx8zODMsNygtLisBCgoKDg0OGxAQGy8kICYyLC0wLzcrOC40LzcsLCwwLCwyNCwwKzQvLS4sLCw1Lyw0LCwsLCwsLCwsNSwsLDQsLP/AABEIAFgBJAMBIgACEQEDEQH/xAAcAAABBAMBAAAAAAAAAAAAAAAABAUGBwEDCAL/xABFEAACAQIDBAUIBggFBQEAAAABAgMAEQQFEgYTITEWQVFUkgcUIjJhcZHRF0JSU4GhI3Jzk6KxssEVM4Kz8SQ0Q2LhJf/EABoBAQADAQEBAAAAAAAAAAAAAAABAwQCBQb/xAArEQACAQMCBQQDAAMBAAAAAAAAAQIDERIEUQUTFCFBIjEy8GGBoTPB4ST/2gAMAwEAAhEDEQA/ALxooooArRiMZGjRq7qrSNpjBPFyAWIXtNgT+Fb6ie3KOsuXYgRySJh8QWlEal2CtHIgYIvpN6TDkCeNASXDYyOQuEcNoYo9jfSwsSp7DYj415mx8SyCNpFVypcKSASq2DN7hccfbVdZfg8UxV0GIgTF5m8jaVKSCDcMoMgIvGGaMetYi68jTXm+Ex8sMsLDEyKMPj0UlWu+iYLh9TWGotGOH2h20BcINasRi44ygdgpkbQlz6zWJsO02BP4VVmJlzETQLA2ISMRYbze8c5BPHficabA8ADvSth6vXWxlxMmOw2+GLaWPMHZwY3OHSECVYWRwuj1SvEG92N+qwFiZpn2Fw7Is88URf1Q7qpPuvS5JVJsGBNgeBHI8j7jVdbcYZkxssqLiEaSBULDC+dQzBS3oMijXEw1c7gHV12prhixUD4uXzfExzPgcMESDWUVl1LIiNpdAUBWy2Yi5sDQFtNIAQCQCeAuefXw7a9VUWFw+JknwTzjFMkGYkIdM/oxNApUtdQ7JvbqXYciwNgbV6ymbNyuI1yYhZRDNvQInYCS43Zg1hYzbiAEYgg8eNAW3TRlu0+Cnk3cOJhkkH1FdS3Dnwpj8nOJxLecrMsuhSm6eTfAPcHWFSZRKtrC5JIOrhaxqJbL4d5MNlOGXDTxz4fECWWR4JI1jRSxf9IwAbUCFsD9b2UBcFFU2mPzVMPjJJpJkdMNO0wZJQiyXvGYXZQgtxA3ZNxz40tTMcbu8QY/PpIW81AZ1dZBIxPnBT0GcxadNyinn6JHE0Ba9eY5AwuCCOXA35cDVbZCuOmky9JnxSoGxwlNnTUEePzcSEgGxW9ieJ48edIdnMtxCjDYdTjIkOMxoxB/SD0eJjOthYKQVIYcCxbje9AWzRVRQTZwuGjaNsS802AkdxIvqTKyhAoIAR9Jb0Tzt10sytcfJuFMuKELYtRq0TLIse5lMgZpVD6C4T0mHAtwPKgLPMguBcXN7C/E252H416qsMmwWI/xHL3n86fdtj4Q7CS2lZAIN6QLANGL6m4NYc7ClO2eIxy4rEbrzrUI4vMBChaJpLtvd+bFQPUHpkC17UBPYcfE8skSyK0kekyICCyar6dQ6r2PwrBzCLfbjeLvSuvRcatPK9uyo9sXlhixOaOwkG8xV11lyGG6jN01cxqLLcfZA+rUMlixv+IHM/NJNAxQTVdt75sAcOVGHCaipY77Vflbh10Bb1aJcZGsiRs6h5NWhSeLabFtI67XHxqq/wDEsYMRAJJcWJnxOISRNLDDsojmaEQtbS1gq2Cknnq42pTGuZLh8taPfviHw2JeXehjpm3cQjV7i0fEGym1zfnxoC0qT4jFxoyK7KrSEqgJALEAsQO02BP4VXWHxeI80Z4zmL6JMG0m+jYMbOGxIhWwkcab6ltp5Beuk2LhxWKMRePE28+xRTUjqyRHDuIzxF0UkgC/Wbc6AtOPSQCLEHkRax9xrOgdgqoctxOLw2BwqpHjLHLpYwqxTEpiFItqW10Nr6SeFuVPMi5iwxzxtiN5Hg8McOpuFaVkk3vBhZnFhw6iRcXtQFjAVmob5OpMURiN88rRXTc71JVcGx3nGVVdlvpPKwN7eyZUAUUUUAUUUUAUUUUAUUUUAUUUUAUUUUAUlxuZQwi8sscf67AfzqrPKR5SJFkfDYJtOm6yy9erkVj7LdbfKqkxGuRy8jF3PNnJZj72PE16Wn4fmspysUSrxXZHTvS/L9ejzuDVa9ta8vfypzwePilF4pEkHarA/wAq5M3PurbhHkicPExjccQykg/EVolwynb0z/hz1B1tRVV+TvykPKww+LsX/wDHIPr+xh1N7ev2ddpIwIuK8mrSlSljIvjJSV0NbbTYIEg4qAEcCN4vD86x0nwPeoP3ifOuZM0g/wCon5f5kn9RpMMPfqr1lw2lb5so6g6ilzTAYlHhaaCVXUh01qbqeBBF+VO8UYVQoFgAAB2AcBXIm4v1CpRsjtjisDILOzw8NcTEkW4/5YPBTx6rX66rq8NSV4Su9iVqF5OlaTY7MIoVDTSJGpNgXYKCeJsCeuwPwrVlOZpPGHU3BFx7qqjy+YnVJg4Rb0Vdz2+kVVf5GsGnoqrUUG7Fs5Yq5Z3SfA96g/eJ86XYHHxTKWikSRQbEowYA9htXJm49gqceSzO3w07x39CWxt2MOF/xB/IVu1GghTpuUZXaK41ruxfWPzGGEAzSJGCbAuwW552F6RdJ8D3qD94nzqoPLTnG/xMEKn0YEJYdRd7fmFH4aj21XO49gpQ4fCdNSlKzYlXSdjrPAZhDMpaGRJADYlGDAHnYkddiPjSmqE8k2cPDJJDf0WKtbqB9U/2+FXxE11BrBqKSpVHBO5bCWSuRlI8ngxLSg4WOcM2o6kDBm9c2v6LE8+s05dJ8D3qD94nzrnXbeG+ZY08P85/50yjD+wV6cOG0nFNzZS69mdUQbQ4N20riYWPYJFv/OnJWBFxxB5VyIcP2gVINltqsXgXBicmPhqiYkoe3SPqn2j865qcMileE+4WoXk6copr2fzpMVEsicmAPx7fbTpXkNWNAUUUUAUUUUAUUUUAUUUUAUUUUAUUUUAUkzeZkw8zr6yxuy+8KSPzpXWvEwh0ZG5MCp9xFjQhnLIiPv7T86U4DBa3AP8AzTvm2TPh5niccVPA/aHUw94pNChVgy8xyqyXEPFzwo1cZer9kzynYESoCVABqD7QZMcNiZIb30kW/HjU8wvlFxEcQRYY9Q4aiW/p/wDtQzGO8sjSSMXdjdmPXVcNaoeTRqNTSklgM8aFSCvAgggjqPVXQexeYmWHj1VR6YW5tVy+T7DlYrnrruVfm9y/QttN+Cjcyh/TzftH/qNecGdDhiL2p1zCD9NL+u/9RrSuGuanrlL0mGNV52j7ibM5xKwIQJYW53v7SeFIjDUkj2fmYXAHwNOWXbKSsw9E/CrVqZRVkaVRrTl6uxNfJk7aNJ6gB8KgnlWxO9zOQdUaqg436rm3ZxPKrb2VybzePjzqkcyk300svH9I7NxtexNxe3Xa1Z1XVJ3ZbramEUvvYY9x7K3YJjHIjj6pB/Dr/KnTBYW7gdvCvE2DKsVPNTY1Y9fePf2MObjFT+9hvxztLK8jcSzEn+3wFaTBTmMPSjG4SzD2qDRa/tfwTm3Bz/In2afRiUPbwrojKJdUSn2VzzFHpYHsN6vLYzE64BVbrqq7m7Q1MotbFH7ZRf8A6GL/AGr/AM6a8ONLq1uRqS7WQf8AXYr9q386alw16765fH9GB1XzLL3v/s05piRLpsgXTfruTe3P4fnSHc1I4sgkYXA/Kl2B2VlZh6JqyOpcVZI08mvOV5IlfksdgoXsAqzajOyOQ7hbnmak1UN3dz00rKwUUUVBIUUUUAUUUUAUVgmigM0UVDNr9s3wcrIEQgKD6RN+PuqynSlUljEhuxM6Kqf6WZPu4vi3zrP0sv8AdxfFvnWnoK+xzzIlr0VVH0sP93F8W+dZ+lh/u4vi3zrnoa2xHMiTbarZxMUnEekPVPWKrHMdmZoibi47bU8fStJ93F8W+deJPKeW5xQnxfOqKnDJT+Uf6Z61KhV7y9yMHBP9k16TL5GNgpp8bb5T/wCCH+L517i8oCryhh+LVUuEtPuv6UR0mmTv3f7N+z2yLuwLiwqz8DhBGgUVWqeVBhyjiH4t869/Sk/3cXxb51etLOKtY2KrTirIatoNlpYZGJKtqZj6N+FzfrHtprgy6TUPRPOpLL5SC3rRRH8WrWPKAPuYv4qzLh6i72/pkjR00ZZIn2z2DXcrdeNhTskCjkBVaJ5TWAsI4rf6vnXseU1/u4/4qv5UjX1FPcsPMoWeGREsGZSo1XtxFuNqpjM9m5YG0mzfq3/uKkv0mP8Adx/xVok8oAbnFET/AKvnVFXTKfyM9bkVWnLwR7Lcsk3i+iedSXazZR2ImS1io1LxvcdfwrWm3ovcQxfFq3t5RiRYxxfFq5emjhh4Ia0/L5fgieGymQuBpPOpVtDslI0cUiFQESxBvcm5PDhXhNuwDfcxfxVubyikixjjt72+dRyIKGHgj/z8vl+CGnLJPsmrH8nutUKsCKZem6/cxfxVti290+rFGPFUU6cKfxJoy09G+PkQbX7MSrPLLdWEjlgBe4vx48KjqZbJceiamUu3xb1ooz4q1jbRfuov4qr5NK+RVjpcsu9/cleymCAgGpeNPq4dRyAqAR7fkCwjjHir19IbfYj+LVdzomvrKW5YVFV/9ITfYj+Jo+kFvsR/E1HPhuOso7lgUVAPpBb7EfxNH0gN9iP4n51HUU9x1tHcn9FQD6QG+zH8TR9IDfYj+Jp1NPcjraO5P6KrxfKI5mgjEcZ3kiITc8NTBbjj7asOu6dWM/iXUq0Kt3E1uONFbKKsLQqk/LP/AN036i1dlUZ5a8WoxhU8zGv969Dhn+f9FdT4lYgU45BlhxOKhgDaTK4XVa9usm3XwBps3o7a24fGFHV0YqykMrDmCOIIr6Oc007PuZiyYcqy2c4/DR4WSI4ON285aQliyXH6RLAKGI4C/GtTbOYfzbK8OGh3uNZXlezGXSeI0Hkq2BX3kVGc627xmKiMUso0N64VQuu3LWRzpKNp8RvsPNrG8w6hYfRHogcBw6+defhUt8v7fx+fz3OrrYmW02UxN56cPDhmRZYcLBoDh1e5uBfgzm4DE8OApnXYl2xYwsc8MkgDGbTq0wabXDk+sePV2UxLn84i3YkIXfb8WFjveptX50vk21xTYgYgyJvApQ/o1Csrcw68mvbrrm04qykvqVjluLMbS5A2DkRGdZA661Zbjhe1mU8VN+qnbAbDyyRIxmiSWSJpo4Tq1si/WuBZfxqMZjmzTvrkK3sBZVVVUDkAosBTqm2uKGHEAlAQLoB0rrCfZD87eyuZueKs1fyV+m7uh6zDL4IMnw7jdNNiiXJIbeBQRYRnktuvtvSjYDIIZ4MVLLEsuh40QPJu1F7lzr9xBt7Kh2Nzl5VhR2BWFNEYFhZb36ufvr0ucv5ucOGG6L7wrYXLAWBJ52tVEk8Wr97kXWV7E0fYdZ5p3wsqJhhJu4mcltRtdrEfVB4ajTPhNl5Hw0+ILqFhZlKgM5JXn6vqr/7HhTflu1M0ERiRl0XLAMitoYixKFvVNqINppUw5gVkVGBDEKocgm5DPzteqXkvJy8dhz2lyKLDQ4RllDyTR65F48L8VI9nV+FPWymyKYnAysbecSlvNbkjhHYOfi35VC8xzlp2RpGBKIqLawsqiwHClkO1E6iILJYRI8cekDgr+v7ybc+fCqpXt7nKxUrtdiW5/shCZsNHhWURmBpJZmJ02U2Zz7PYKb+hjmaCNZ4mE8bSq4DaQi9Zvx4004Xa7ERtEVe26jMSjSLaDx0sPrVmbbDENJvC417sxX0qLI3MADgKpd9yHy33sx0Ox8m8hVZo2SWIzbz0gqIvrFr8fnXt9jn1wqk8TpLG0u8GoKiLzZr8f+KaMPtbOkkciyANHHul9EW0fZI66css24PnAlxDO1ozGu60KVB420EaWHsPsqt3IUab8M3jYyRpIEjmjkEyNIHAYKqKQLm/Hjfl7KH2PcTMhmjCrEZi5DWCg2IYc1NaM224aTErLD6ASPdKGCtqX62tQNPG/IC1NzbTykynUo3qCNwqqBo5hVA5Cq2cyVPZj3mWx7QxzPv4n3SJIVAa5V/VPEcOXKjM9j5oIDK7pqUKWj46hq6geTEdYFM2K2olkEqu4IlCCSygXEdwgHYBetmM2sllCh2U6SrX0LqYr6pdubW9tVOxw1T72T+/UO2b7Jth45HM0bmJ0SRVDXUvxHE8/cK07WZPHhZxHHJr9EFu1W6wffzFNuJ2nkkWQO9xJIJX4DiwAA/Cw5UnzDON9K0kjXdzdjwHVbl1cqqlbwjieNnivvf/AIT7LMgwgwcMk6KNcbu8hl0stvUCx/Wv8qZV2Tk3RYyxiQRb4w8dWjtvyB9lR/G52ZRGJGBEahE4Dgo6qXS7YTvDuTL6GkKbBdRUfVLcyKrbT90dOVN+8fZffvckv+FoFw9o4yUwjTS67+kW9Um3Mjq99MmJyXdRxNLMivIFIjNyyq3J2PIdtqRybUyNru49ONYm4D1F5AdlE+0ZmSKOZ9UcdhcBdekcLauuwPWeFVzs/BxNwkuyHTNtmpMMrtK6gB9EfO8vC5Kf+oB50y0r2h2kXEyhuKog0Rrz0qO09vbTYMYnbWeolf0rsU1YrL0LsKRXqkwxidv5VnzxO38qpcWU4vY34T/vcF+3i/3EroaudMvxCtjcFb7+H/cWui69TQq0D3OGq1NhRRRW09EKZ802WwWIk3k+HjkewGplubDkKKKlSa9gI+gOV9yg8NHQHK+5QeGsUVOctyLIz0ByvuUHho6A5X3KDw1iimctxZGegWV9yg8NZ6B5Z3OHw1iimctxZGegmWdzh8NHQTLO5w+GiimUtxZGegmWdzh8NHQXLO5w+Giioye4xQdBcs7nD4aOguWdzh8NFFMmMVsHQXLe5w+GjoLlnc4fDRRS7GK2DoLlnc4fDR0Fy3ucPhoopdkYrYOg2W9zh8NZ6DZb3SHw0UVAxjsHQfLe6Q+GjoPlvdIfDRRQYR2DoPlvdIfDR0Iy3ukPhoooMI7GehGW90h8NHQnLu6Q+GiioshhHYz0Ky7ukXho6FZd3SHw0UUxQwjsY6E5d3SHw1noVl3dIfDRRTFbDCOwdCsu7pD4ax0Jy7ukPhrNFMUMI7B0Ky7ukXho6FZd3SLw0UUxWwwjse4Nj8AjK64aIMpDKQvEEG4I9xFPlFFEkiUkvYKKKKkk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5" descr="data:image/png;base64,iVBORw0KGgoAAAANSUhEUgAAAa0AAAB1CAMAAADKkk7zAAAAwFBMVEX///8AAABvhslrg8hshMhQUFBngMdmZmZogcfh4eGoqKhwcHBlfsbb29v4+Pibm5vHx8eHh4c1NTVLS0t2dnZgYGAqKiobGxu1tbWPj4/n5+dERES+vr7W3O75+vzx8fGZqNeisNd3jcytuNe+yOPQ0NCdrdnx8/mhoaHy9PnQ1uvj5/O9x+U8PDwXFxd1i8knJyeJm9BYWFgZGRnf4/GClc5ZdcOptdiRodSClci/yed5jcXI0OhadLqrtdRUcsLXPFp5AAAWyElEQVR4nO1daWPaOBMmluIYYiCQpBzB5saAIYQsBLph3/3//+rVaGRbPvBB3ZR2/XxoiS+N9WhGo9FILpU4rL1Zugi742X3FfgBGPqFNy62k1wFKZACyvbSO4f7RZ6CFEiGrc8uvfWgG3lKUiAZY314+a2HPCUpkIyherGzMNQ+85SkQDKGhFx4p3kklzooBS7EUNOty+60FVqw9cUYamRw6Z20sIRfjCGhyu6SGxe6Qorx8Rdjoilkf8F9rNdS1GJ4/MWwVEW5xBMfE0UhxXjrq/HJql0dZ71rqSsK3RaxjK8Gr3ftlO0mQ6GM42Jw/OUwZzohqp5Ju5Yf7B79ku6uwA9isbNtY6Ct0t8x0QZL294VdvDX4WSnvdI6XTgjVqDAfw2WTsdGBn0xdxOlmC35ZTjqKj0OV6lsob2abRVVPRa91i/DSqVU0z5SeBoHXdMoJRdPihXIASfKBlCULJOuM9joTKF6xuFZgZyxUzhdCb3XYg9XKUWf9avBwxNaQnhiojHVUguyfj1OhKnNKN7T0FMwWuBLsAEqYnsk6LVokZd2FViqikJi89VmME2SOV5f4GfABn9PjfEzzCNoX9FrXQUsMIV6jJ3bcVv5dQIViAF3z+MiSmAqs7FV40h9+cPd8101y/O/CiBY+VcL4Ye1J/EeXza2ar1K84ajWel109zR4FdX0hYQg2mPod3P4UkcnQsE69cikZdIJQtGXHF5TMhWyvBv+/FGQjNF06yKa3Oo5Gf+oLzU9EEIluWe6voxAi+NnEQSXgaNWXKCbKWKOnXfb4J4Sqq8O3FhO4PMsY/Ky3Y1hGBZlOsu9P4cdzmJVCqtIFARlwvK2SJpBsfdbxGS/pXQsG7TV0qt9PB0+3D+fL5sOYJ10t/Sf/nZbIEhjE1/4mzRfXImdt8j6+3t1ZM13mrXxVXTxOe3+XW98xfky1ZFCJbheb1osvJjy0a2knzCNGFC7JVvXhvVLkP54R0ZSzBxXbzqNrknfuIXfplulbHxvWS4pR5g6eY1Z7ZOOgEPPsaJsNl4ixI9MUO3jJLdeu5CH0z/XRINVTA59yncx6ckHcyXrdIU7Np9Fu+n1/ajJ/q+GHuQDeZuoGgajXP5jqqmbO1EpxBV6833duX3m2Qa+tVpNY2Py9lqxpCRM1sgWPmHnO8+esiPeQkEsCbH2Enh4XGcZvnQmksW7JOTu6PUuA+obgh5s/XDQGvQyk2iBZ8rMWMD7AuuVlZS/gay9fOCEv33pC7g57OVbagrhpIZnMoELP+dpYrX7oZJ68q7b1y0eMM3bVfmnc680pNfuVbttedCB2sPlTY/V+tV5pWKq5n9bnfKYyR3/S5H1NPj2er3KvDIXkA5qz1RoidNRVzSB8G8xz3MeXt5ffKLfxbCDvqH19V2haEdbXJiTzIcNNYnrRL6JPO0VbSkFJryW5JudRuPLcdZevE8xfYanK85/Ow9vyDhtQ5q6uutkLzxrYkBrdd1E3AbVUAcW/27tSh6/SRRff/ICn/3Kr99CwfwJTpcMMcHLctRmpdOCr4qYRejd4u1dNN6DI8vHx6/uSejH4+rF/TZ6awtNE9DXaVU0RLYEqOtp3Pne/c3Pjw5AqHby4V/FK/Xa3nXoR158t8cPZaOYavjv9utDC70cy1wHbKFAj/IUkpI7JD7eN29d6TsC/W8+Mci3Wf5ZCvy8TxKqChE2w8j+TLHewLBDoWqSZ6GCOZGD6/KAa5uPHMusYWG/m4eJibA1rdISs6z1fDf7mlTMyVblcADzkggQ4jsGd5qK/AMuaqm65iTLpbMfedsaDTCIJ5GqjhLErMOnbZRj/Da+iGu3DqR2Yq87K1cCrF1Hy6iFMNWUDM9ulKyJcz8TfP+XuhHYqBWxDU8F6McfjWPkf5b6CS3oKaAc511GBFkhASjS9aAqxXjajRzTwXvdzF1imk+9UNmV7zj23uvWq2Kli6MpsRWzbMGrebTnTDjcKrRXKPu/rVmeIs2Q+fYaovCn6fTngiw3NTxVEq2UOK3Xr9W63er760UUwaoSN6Aw3m3dX067Yg3e3NlFeHgZmc6rTtaBi852m8YAZ/b4erkrBOfjHhwSSHUlwdqbJAsbbMSr2OfVofjJ7t/8zkLGU6pqm+a84DbxAO+b47zhdUnPAWJLVcJXjtdr+6EU1VuSRRH4gxbXXz9O6y4qvAW8LKUbN1Ih+GJjXmMGNKDpDgZ2tJWRX5p10ZghbREE5oj02v2c0QRRCMbp7OyDkK9FImuJXZplA7ERePtSFMJ4Xdr27By9Zs3El6efQEKZhg6XnvkrKy7kuD4FkLr3p0rZbaql7LV9lVMqYZGBwdu6dhCC/0sPTPJJZy+Bm/x9IWjIreZGsbuXcM4dak+oB4hEcwbRAU7jQgecvdlsMUBkXdtHz40St1bIz3EqY8upiFzyVeuy749r5RveCTMltdwW3mwhcJ4TQXr4o2Xno6tniRiOqDlf/Pev+dvMqXSi9RmsEuT4sdopti7WluvzsH6KRiutZEuuhEdFOy1wAnFwfNEWEWHZy3Sg+zfSxMlnJAzb9iIY+ubd906B7a6/GhTkvLRa8lZ2MoQSRc9ZT3wxvLY60ESC0uSOmMsEGKihqr4Kl7HLsgecRY1EbJAFaQa6tpM91GskHNTydVOYEYy2neK1S2JrZcc2MLnyx1Nw5MsiyVMMQUnIHpKuYXwuc2mZF+wESF/j0HBy023QMVf887E8QnHVbhHjYWqpKLfPvQTHDs32a8++Qxi3X+23+3VG43HL2QrPC2GJX4DjjJ5Ga933bC3GwXhQ0hl4khS7vnEPDO8d5dL0ZSjaVg2qP82wJYi5q6GnCFMfzrw3+TIfYmJFrghaZOoh7nkH3raX674Bj5fxJYvJMEh7FQGtrxQyEunEjMfihBOwlPokMyW0HBozGgUfROB9+4ThiRQ+XTD4+s8D5T1VKA3W/yJdjCojAmZ2IBat+OM3FvOofeAkWye8QlzZusuxNY0M1tdX6Rh3YkdbdXevec7EITIl2FRYI+x9TyF2YKJsUNQVRyDxxNqFN0WC4WcvLWJGrw+mS14Q3820zzggJz34PNlC3sMH1vlzGx5Q3+BuPGWcM59DlaEn4LvfV9z2ZJPohGCji+i9j+5xUNHA0zhiV+io2oNgrrouiIJELHBhlcNIMF6vX7hQ56XviT1z2MLu3DZQ+hmZ6s09SVKxskhXJJnXw/XPsfWXTRbaCahJnZ6sPadvAy0f1uhfmIVkLUPGsK026jVUO7HrtvevokYB68UkTjz9brVv4AtZhz8yYJnk4NEG/U7kGd1y2PrXqa347IVUf2CrRMmo+EiIEXDtDW+aiFweUyVyUCOXquOU/Xk2PvG17EV0W9dolsMtX638bJ2DfoZ71BEcwMjF+y3fF5G0BK+y50h6hYfAqxCplCwZXGt2ztKhlGMMFtJU11ByatOho1fmC9iK+wTVi9jCzHtvEYpT0DkZmByG/u9d/lQ3WUVqXyTb8F+C9NvNsGeSLBlIzGDAQR+qYJ5TiFVTFr46gHZapVFJMXz5bkwEVHdnzfekod92T14H/qtKO3xPSAUpUK2fAlbHVcuHG/5BPc8+FJpSf0EUIjRmqeZYJGIGC89rsCbD3oZeuKODQ6Qrdu+NDTnqN1LLe1rYhmPoSPNS9kSF0XOsVXfQqVxiN5Tijz11957P0qlyq8iLp9oPro05jXsPgVJEog2mkCCqN8OnpuXDBvyF9EIMSLdcsX5UraEvy4dQW3j84RBtp7SsPVwnq1IF8N9M1nlsPN8ffDukl5t+pfvMWOZLjJalJZqyJfg+gUfZRio8oHxmZyb6mPwxdqO6GL+wMtgWn8hW8LD8Zp1F6vCi+p+c/t3MRmfwFbPYzvyTJSRxDN/eQdQQTGUiA3q1TuJ7pk3lXnygupkY5WskF45UJcl6+hSqSlnlwYxXe/4+lZB1ppJs/a/ONbDRV5G9Bw/AtkKJa/hq3uJTag/a14VTd8tIic/zFa9ITts72f0x7FuzfAZp824ytXFdoHdaW0t/VFyhz5Se7AOuk4oJboOmbjDUHzD5XJglswD5deq2vCsg4GNp+Hm5pWd8XDVrUfhVvRFtDBrnPAtHVudioz51OnEnwUndbne3uVTFcc7Rz30xeBbHdeOYyt8jfDgxSvfV/yYwzwfpgb9JYIgIt+tJRqBGI4KurpiJO6Lby2Wx+32uORD4NE5shhdQJC5HLBrJ+cTD/tOJK25frxvPN2unTDhXKqh52m32627CSNzqfaS2RIddbvf706j7WHkWreKWxdvd+VyuS0mCNZyzd+07qfVuhcLXAfY4mK1mvVqududijVaEaPjWlT5AIja9EX08KVS7lafWoGHiCh4c85ONlqu5GcwOmcIMW6YjIewjBxCm6NP8oWTadnykjbcoFUatrpuvctwctO7MVK7bFVDIU5fxmgyW7xxVcPHPVPXDRdxf2b4zbA9bwlTrLMDPDyGpXGTRoLr0N6xJnjfkZqttvSAyDU2kWx5z5Xw6rIdSBR8F+EXINNl6yGYCMiUIKq5nGULpZ0GGWlIfDwEU9Qis5EFrC10TCGqKNU3qXfebT8HCpQXHft0b17DrHnswfkhiS0v5OGb6fcyFm/OROnOsxWg61byG31ZvE81TAXiHoRnCbudQEU3InX7LFvifNWft+KP41f9rb0eP+1pDPaKfxRGNTraLjPs5Vrrdx5dgV5f7n2+dNeZUn7jm2NAW0JxKy+3t7ciL77+yH5L0bR7+NvLLnG6PDc93o8GXB2AE0jtPrqN96XtD4+/uBLDU6c3jvPa4YVjSbWHdzdC2Dy3u0dtHS7/Vn6hWsXtG9/C2x14J1vPyUt1FsZqL426VLpaZv/sU/ehzZdytKehxtHlizzaQpBq4zm++USh3K53OvXk2dsoVCv1zlOjUwkZ0Vpv3mk03Kc+vEYvZeyzN5vX5yl3ATmDWq9Sbzx16u1IOh7wZCVlAoh5cueJyblRcG7Ib8+PfHGtcskw/uYd1EoEBXHe2DoVu3FdIcwh1RTIn3HmR3jo9qAQWnwJ4/oAGTR8m+PF3htlGYQdTLtnUIEvBGR7agP2Q8xmwXclIfiuXfwZ6wI/D4vDBw6tth5b1l7XBxd+DbTAz4VYk+Xolu0dKnCtMCVLWODaYY2Ugq3fBmKpScrIe4FfC9sZbxXD4t8Ahgg9FV81/h2wg/WtGsmQhlbgF2KgHw/jgV58CaNAgZyx4677onAyrh/mgVLYnnrCfI3ojZ8KXA8mH7oOqxUo1fV/f4pXeIrJcouEkf37h+Ykv8GiPT6Mr7bZmpalkJOlK7Z1YTDD3u125ytrr2mbDHQZG5wYyFLmwV32/uMwh8pgdrziz1mZe7K0PkaXhnPNkc5wjmnYDjFLVS5VmmLVrPnJilQdDdhqNLcP8c3+MVgzmOTGfv447E1zG/Ndk3jg57zOWS+YMVNTfLHXgUEVMktsOLxMN/gy1HL7bKL9j2HoW710Uq42DgfbHV9qBmHxioKLYaOxUdXoTYeiAWwNEtma8TKdadP/aekXbybgsDUNbcfawT9XGyswrcXCurhj5RMudHPufnMyyfJoQ0nD1ggWctKRaGHj/NgazkqGqjE788+1furZPCr7vbK/UPV3G0o1phA5GXofWws7WigIbQJhokZ/nC3TFsSDbpEBU9qPq9WtyV7XR+k2xAhjpdLReEOd6todNvvFbqhRusUKmO0p3xBgt9p/WmNKKWsW1kGhdCTqY2HM2F9UQbfZY4tfRJXPCOd8rLEyvc8YCbbs4XHDpTh8//4dbhqz/6Fvs05H9ihldILnHo4bMTdkfe73sKDXGkJCOR1NLOi3lvZ3a7ucpE8v/3JYy+WlwsHM84j942ycN9ApnWkabD/5yY+wvzlbG50oWx02tRxN9irfn5J7CZOtqvHtKlXu57hsmZ8arIcmir4JlbllnFsjSj/RxjpsbTSyXcD/hMA2LeZRI7Dj2GGv8g0xiQ7sDlSnZU10AjaP3UahIKpDuQcu1Yper0/4I2DeGRmUjsTx0MDnIFSFfG2dGypdbLYBq/so8KJQQjVYMIE7gG01hWgbWLfJXUeXLeZIUGUw2BI91INAmUfoL4WSOJZwQPhmOjBoALWzcTMxEzZL1zYKwa0X2c3CJdpSLvSenRgdB1sdC1opm+/0888kC3aKUielA3F30YOPKW8mxtHZT95hC7ZlI2MDv/c6Nk4jppOgGrsP/bjc7Rg5/GsBDlv8O0UTsJOHkJPCiGeszNwyHbYOGv8MFWzUQjd8Bx5+eKLrQ2PHJZrwb5zSDWyQBMoJK3phMGDASkTRF+yWl1uaawdr4arFG+yI/80aNoGma6iiLl22VNwbgNWlCpW1Z3dwHiZcKQ2xhYrDlgE++plKYw4GGxnDmAvLdNiykB4NOilW5ljFXBPzwE3yiuCEK7Svv9n/f6NABhNd+Y8kejEVgM2hTNXZyGapYs2hhSz52OJDaKZEvA5dthBBtnagIMdTVDUyjxC2+1gw5VM4065PyOzsJyuZ7plns4Mv3Msflp0ItpYKjr9nhN8Oe2CxgvKumKvEipFzsCyLdRkYTnDYsuLYAp1x2TKXR0WDDQZ8bC22QBfRPg8hBQNyWJn2gIqNqVy2IKjB/tIOQ8IOqI5fb022hJeAyQzQ4VmlBes6wQiY/Au1rKDVn2r+XDDvjHURn5+f0MvwBbCZ2TK3zGMjsOrP12+VjA84xjzHTaDH59+l52WCUsClLlsnVqg1I2Q8ZmwtmCRc3S1wQXkJyBbr3vQlF5RzPdH5kkOq0qsdYuUE3kVz/1sRmxtmZgvWPxPmkgXZYsOn74oOChZInbOdMt20OpctZpfJakB029DJdkxwe6oF8+PpZjDbO2zZKriUzI0VH2rZDfZU5Zq8K/3RgL3ZiAogYr+8rGxBWAKOQ3wQTKkcy7B2SwgIBr7lC2MEzVemF8sYEPr9E8Z3urLZUhSA9Vd8o2fHy+AGYV+C006vaBnGUfvzs772UMd/r1arvweEe83gE2Ziizn23JwtI9gCDElwl9gRcLRyygSv0GPrAP4gRHvBMgua4QnwA8caJf6Ljg4j6g+WzUIF/WmANF8xs2WBI2xl1y12mO/nZgg3hekajppX7mjbHwOEhDrxiVIYN0CEiLnq4stu3EqCX84nBlA0xhZ/gscWZlA6QeEh2j8YrF3vHGQeYIbQmYwywV8+ZNetJXT+J3sH7grkyAEZm9OCjbfUzWlnL0kw5RvoEzoAZcJ3p04w2sOtFbnnx6p/B0MK9N9hpa7KngQXD/BGPm0g/jB05g7u7Ak0gj+634JvabgzjazpggnLqlsL+D4Hu4fAfwPoVJh50w+lowo5qZRZNnUQLFNzTBg3k2bJ+qCOL8INMvtl791v89nw1QimOJQxqY+d+9xNF7fshKZBZDPpO5m/OWzIwHEa/hLm++3S8kPlb22z/3mY9kNXP+D/1Yf6ASGEAfsb7hnpusIjTyPYZUVTxnuNj3UN5gjqR9MYsv8ZVMVvnux/Vd2NcZxYkfAw5rATnXPjFM+K0Z3k44kC4Ul1M1Y0YfyAQGdGzhgoEFZmBeWVLHClWCwNw81CXLDfywW4VwZu6mUY3LAY4hrnhM0uM8VxnBlZsZHTzGbuN6qpPRkM4czOGH7fHycB6wSP2cl/8IftDrOxrxQoxnBCJfaBDc3YKHupONIuR1RzW4G9HI5Gg9MfPzj+bcG8QqXIdv1NYG1osc/EbwLrtKHFarXfBPaW+Rh/uP/3B+GoaeTwH5nR+v2xUw7XOwz+P0ck/GKGIuVIAAAAAElFTkSuQmCC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7" descr="data:image/png;base64,iVBORw0KGgoAAAANSUhEUgAAAa0AAAB1CAMAAADKkk7zAAAAwFBMVEX///8AAABvhslrg8hshMhQUFBngMdmZmZogcfh4eGoqKhwcHBlfsbb29v4+Pibm5vHx8eHh4c1NTVLS0t2dnZgYGAqKiobGxu1tbWPj4/n5+dERES+vr7W3O75+vzx8fGZqNeisNd3jcytuNe+yOPQ0NCdrdnx8/mhoaHy9PnQ1uvj5/O9x+U8PDwXFxd1i8knJyeJm9BYWFgZGRnf4/GClc5ZdcOptdiRodSClci/yed5jcXI0OhadLqrtdRUcsLXPFp5AAAWyElEQVR4nO1daWPaOBMmluIYYiCQpBzB5saAIYQsBLph3/3//+rVaGRbPvBB3ZR2/XxoiS+N9WhGo9FILpU4rL1Zugi742X3FfgBGPqFNy62k1wFKZACyvbSO4f7RZ6CFEiGrc8uvfWgG3lKUiAZY314+a2HPCUpkIyherGzMNQ+85SkQDKGhFx4p3kklzooBS7EUNOty+60FVqw9cUYamRw6Z20sIRfjCGhyu6SGxe6Qorx8Rdjoilkf8F9rNdS1GJ4/MWwVEW5xBMfE0UhxXjrq/HJql0dZ71rqSsK3RaxjK8Gr3ftlO0mQ6GM42Jw/OUwZzohqp5Ju5Yf7B79ku6uwA9isbNtY6Ct0t8x0QZL294VdvDX4WSnvdI6XTgjVqDAfw2WTsdGBn0xdxOlmC35ZTjqKj0OV6lsob2abRVVPRa91i/DSqVU0z5SeBoHXdMoJRdPihXIASfKBlCULJOuM9joTKF6xuFZgZyxUzhdCb3XYg9XKUWf9avBwxNaQnhiojHVUguyfj1OhKnNKN7T0FMwWuBLsAEqYnsk6LVokZd2FViqikJi89VmME2SOV5f4GfABn9PjfEzzCNoX9FrXQUsMIV6jJ3bcVv5dQIViAF3z+MiSmAqs7FV40h9+cPd8101y/O/CiBY+VcL4Ye1J/EeXza2ar1K84ajWel109zR4FdX0hYQg2mPod3P4UkcnQsE69cikZdIJQtGXHF5TMhWyvBv+/FGQjNF06yKa3Oo5Gf+oLzU9EEIluWe6voxAi+NnEQSXgaNWXKCbKWKOnXfb4J4Sqq8O3FhO4PMsY/Ky3Y1hGBZlOsu9P4cdzmJVCqtIFARlwvK2SJpBsfdbxGS/pXQsG7TV0qt9PB0+3D+fL5sOYJ10t/Sf/nZbIEhjE1/4mzRfXImdt8j6+3t1ZM13mrXxVXTxOe3+XW98xfky1ZFCJbheb1osvJjy0a2knzCNGFC7JVvXhvVLkP54R0ZSzBxXbzqNrknfuIXfplulbHxvWS4pR5g6eY1Z7ZOOgEPPsaJsNl4ixI9MUO3jJLdeu5CH0z/XRINVTA59yncx6ckHcyXrdIU7Np9Fu+n1/ajJ/q+GHuQDeZuoGgajXP5jqqmbO1EpxBV6833duX3m2Qa+tVpNY2Py9lqxpCRM1sgWPmHnO8+esiPeQkEsCbH2Enh4XGcZvnQmksW7JOTu6PUuA+obgh5s/XDQGvQyk2iBZ8rMWMD7AuuVlZS/gay9fOCEv33pC7g57OVbagrhpIZnMoELP+dpYrX7oZJ68q7b1y0eMM3bVfmnc680pNfuVbttedCB2sPlTY/V+tV5pWKq5n9bnfKYyR3/S5H1NPj2er3KvDIXkA5qz1RoidNRVzSB8G8xz3MeXt5ffKLfxbCDvqH19V2haEdbXJiTzIcNNYnrRL6JPO0VbSkFJryW5JudRuPLcdZevE8xfYanK85/Ow9vyDhtQ5q6uutkLzxrYkBrdd1E3AbVUAcW/27tSh6/SRRff/ICn/3Kr99CwfwJTpcMMcHLctRmpdOCr4qYRejd4u1dNN6DI8vHx6/uSejH4+rF/TZ6awtNE9DXaVU0RLYEqOtp3Pne/c3Pjw5AqHby4V/FK/Xa3nXoR158t8cPZaOYavjv9utDC70cy1wHbKFAj/IUkpI7JD7eN29d6TsC/W8+Mci3Wf5ZCvy8TxKqChE2w8j+TLHewLBDoWqSZ6GCOZGD6/KAa5uPHMusYWG/m4eJibA1rdISs6z1fDf7mlTMyVblcADzkggQ4jsGd5qK/AMuaqm65iTLpbMfedsaDTCIJ5GqjhLErMOnbZRj/Da+iGu3DqR2Yq87K1cCrF1Hy6iFMNWUDM9ulKyJcz8TfP+XuhHYqBWxDU8F6McfjWPkf5b6CS3oKaAc511GBFkhASjS9aAqxXjajRzTwXvdzF1imk+9UNmV7zj23uvWq2Kli6MpsRWzbMGrebTnTDjcKrRXKPu/rVmeIs2Q+fYaovCn6fTngiw3NTxVEq2UOK3Xr9W63er760UUwaoSN6Aw3m3dX067Yg3e3NlFeHgZmc6rTtaBi852m8YAZ/b4erkrBOfjHhwSSHUlwdqbJAsbbMSr2OfVofjJ7t/8zkLGU6pqm+a84DbxAO+b47zhdUnPAWJLVcJXjtdr+6EU1VuSRRH4gxbXXz9O6y4qvAW8LKUbN1Ih+GJjXmMGNKDpDgZ2tJWRX5p10ZghbREE5oj02v2c0QRRCMbp7OyDkK9FImuJXZplA7ERePtSFMJ4Xdr27By9Zs3El6efQEKZhg6XnvkrKy7kuD4FkLr3p0rZbaql7LV9lVMqYZGBwdu6dhCC/0sPTPJJZy+Bm/x9IWjIreZGsbuXcM4dak+oB4hEcwbRAU7jQgecvdlsMUBkXdtHz40St1bIz3EqY8upiFzyVeuy749r5RveCTMltdwW3mwhcJ4TQXr4o2Xno6tniRiOqDlf/Pev+dvMqXSi9RmsEuT4sdopti7WluvzsH6KRiutZEuuhEdFOy1wAnFwfNEWEWHZy3Sg+zfSxMlnJAzb9iIY+ubd906B7a6/GhTkvLRa8lZ2MoQSRc9ZT3wxvLY60ESC0uSOmMsEGKihqr4Kl7HLsgecRY1EbJAFaQa6tpM91GskHNTydVOYEYy2neK1S2JrZcc2MLnyx1Nw5MsiyVMMQUnIHpKuYXwuc2mZF+wESF/j0HBy023QMVf887E8QnHVbhHjYWqpKLfPvQTHDs32a8++Qxi3X+23+3VG43HL2QrPC2GJX4DjjJ5Ga933bC3GwXhQ0hl4khS7vnEPDO8d5dL0ZSjaVg2qP82wJYi5q6GnCFMfzrw3+TIfYmJFrghaZOoh7nkH3raX674Bj5fxJYvJMEh7FQGtrxQyEunEjMfihBOwlPokMyW0HBozGgUfROB9+4ThiRQ+XTD4+s8D5T1VKA3W/yJdjCojAmZ2IBat+OM3FvOofeAkWye8QlzZusuxNY0M1tdX6Rh3YkdbdXevec7EITIl2FRYI+x9TyF2YKJsUNQVRyDxxNqFN0WC4WcvLWJGrw+mS14Q3820zzggJz34PNlC3sMH1vlzGx5Q3+BuPGWcM59DlaEn4LvfV9z2ZJPohGCji+i9j+5xUNHA0zhiV+io2oNgrrouiIJELHBhlcNIMF6vX7hQ56XviT1z2MLu3DZQ+hmZ6s09SVKxskhXJJnXw/XPsfWXTRbaCahJnZ6sPadvAy0f1uhfmIVkLUPGsK026jVUO7HrtvevokYB68UkTjz9brVv4AtZhz8yYJnk4NEG/U7kGd1y2PrXqa347IVUf2CrRMmo+EiIEXDtDW+aiFweUyVyUCOXquOU/Xk2PvG17EV0W9dolsMtX638bJ2DfoZ71BEcwMjF+y3fF5G0BK+y50h6hYfAqxCplCwZXGt2ztKhlGMMFtJU11ByatOho1fmC9iK+wTVi9jCzHtvEYpT0DkZmByG/u9d/lQ3WUVqXyTb8F+C9NvNsGeSLBlIzGDAQR+qYJ5TiFVTFr46gHZapVFJMXz5bkwEVHdnzfekod92T14H/qtKO3xPSAUpUK2fAlbHVcuHG/5BPc8+FJpSf0EUIjRmqeZYJGIGC89rsCbD3oZeuKODQ6Qrdu+NDTnqN1LLe1rYhmPoSPNS9kSF0XOsVXfQqVxiN5Tijz11957P0qlyq8iLp9oPro05jXsPgVJEog2mkCCqN8OnpuXDBvyF9EIMSLdcsX5UraEvy4dQW3j84RBtp7SsPVwnq1IF8N9M1nlsPN8ffDukl5t+pfvMWOZLjJalJZqyJfg+gUfZRio8oHxmZyb6mPwxdqO6GL+wMtgWn8hW8LD8Zp1F6vCi+p+c/t3MRmfwFbPYzvyTJSRxDN/eQdQQTGUiA3q1TuJ7pk3lXnygupkY5WskF45UJcl6+hSqSlnlwYxXe/4+lZB1ppJs/a/ONbDRV5G9Bw/AtkKJa/hq3uJTag/a14VTd8tIic/zFa9ITts72f0x7FuzfAZp824ytXFdoHdaW0t/VFyhz5Se7AOuk4oJboOmbjDUHzD5XJglswD5deq2vCsg4GNp+Hm5pWd8XDVrUfhVvRFtDBrnPAtHVudioz51OnEnwUndbne3uVTFcc7Rz30xeBbHdeOYyt8jfDgxSvfV/yYwzwfpgb9JYIgIt+tJRqBGI4KurpiJO6Lby2Wx+32uORD4NE5shhdQJC5HLBrJ+cTD/tOJK25frxvPN2unTDhXKqh52m32627CSNzqfaS2RIddbvf706j7WHkWreKWxdvd+VyuS0mCNZyzd+07qfVuhcLXAfY4mK1mvVqududijVaEaPjWlT5AIja9EX08KVS7lafWoGHiCh4c85ONlqu5GcwOmcIMW6YjIewjBxCm6NP8oWTadnykjbcoFUatrpuvctwctO7MVK7bFVDIU5fxmgyW7xxVcPHPVPXDRdxf2b4zbA9bwlTrLMDPDyGpXGTRoLr0N6xJnjfkZqttvSAyDU2kWx5z5Xw6rIdSBR8F+EXINNl6yGYCMiUIKq5nGULpZ0GGWlIfDwEU9Qis5EFrC10TCGqKNU3qXfebT8HCpQXHft0b17DrHnswfkhiS0v5OGb6fcyFm/OROnOsxWg61byG31ZvE81TAXiHoRnCbudQEU3InX7LFvifNWft+KP41f9rb0eP+1pDPaKfxRGNTraLjPs5Vrrdx5dgV5f7n2+dNeZUn7jm2NAW0JxKy+3t7ciL77+yH5L0bR7+NvLLnG6PDc93o8GXB2AE0jtPrqN96XtD4+/uBLDU6c3jvPa4YVjSbWHdzdC2Dy3u0dtHS7/Vn6hWsXtG9/C2x14J1vPyUt1FsZqL426VLpaZv/sU/ehzZdytKehxtHlizzaQpBq4zm++USh3K53OvXk2dsoVCv1zlOjUwkZ0Vpv3mk03Kc+vEYvZeyzN5vX5yl3ATmDWq9Sbzx16u1IOh7wZCVlAoh5cueJyblRcG7Ib8+PfHGtcskw/uYd1EoEBXHe2DoVu3FdIcwh1RTIn3HmR3jo9qAQWnwJ4/oAGTR8m+PF3htlGYQdTLtnUIEvBGR7agP2Q8xmwXclIfiuXfwZ6wI/D4vDBw6tth5b1l7XBxd+DbTAz4VYk+Xolu0dKnCtMCVLWODaYY2Ugq3fBmKpScrIe4FfC9sZbxXD4t8Ahgg9FV81/h2wg/WtGsmQhlbgF2KgHw/jgV58CaNAgZyx4677onAyrh/mgVLYnnrCfI3ojZ8KXA8mH7oOqxUo1fV/f4pXeIrJcouEkf37h+Ykv8GiPT6Mr7bZmpalkJOlK7Z1YTDD3u125ytrr2mbDHQZG5wYyFLmwV32/uMwh8pgdrziz1mZe7K0PkaXhnPNkc5wjmnYDjFLVS5VmmLVrPnJilQdDdhqNLcP8c3+MVgzmOTGfv447E1zG/Ndk3jg57zOWS+YMVNTfLHXgUEVMktsOLxMN/gy1HL7bKL9j2HoW710Uq42DgfbHV9qBmHxioKLYaOxUdXoTYeiAWwNEtma8TKdadP/aekXbybgsDUNbcfawT9XGyswrcXCurhj5RMudHPufnMyyfJoQ0nD1ggWctKRaGHj/NgazkqGqjE788+1furZPCr7vbK/UPV3G0o1phA5GXofWws7WigIbQJhokZ/nC3TFsSDbpEBU9qPq9WtyV7XR+k2xAhjpdLReEOd6todNvvFbqhRusUKmO0p3xBgt9p/WmNKKWsW1kGhdCTqY2HM2F9UQbfZY4tfRJXPCOd8rLEyvc8YCbbs4XHDpTh8//4dbhqz/6Fvs05H9ihldILnHo4bMTdkfe73sKDXGkJCOR1NLOi3lvZ3a7ucpE8v/3JYy+WlwsHM84j942ycN9ApnWkabD/5yY+wvzlbG50oWx02tRxN9irfn5J7CZOtqvHtKlXu57hsmZ8arIcmir4JlbllnFsjSj/RxjpsbTSyXcD/hMA2LeZRI7Dj2GGv8g0xiQ7sDlSnZU10AjaP3UahIKpDuQcu1Yper0/4I2DeGRmUjsTx0MDnIFSFfG2dGypdbLYBq/so8KJQQjVYMIE7gG01hWgbWLfJXUeXLeZIUGUw2BI91INAmUfoL4WSOJZwQPhmOjBoALWzcTMxEzZL1zYKwa0X2c3CJdpSLvSenRgdB1sdC1opm+/0888kC3aKUielA3F30YOPKW8mxtHZT95hC7ZlI2MDv/c6Nk4jppOgGrsP/bjc7Rg5/GsBDlv8O0UTsJOHkJPCiGeszNwyHbYOGv8MFWzUQjd8Bx5+eKLrQ2PHJZrwb5zSDWyQBMoJK3phMGDASkTRF+yWl1uaawdr4arFG+yI/80aNoGma6iiLl22VNwbgNWlCpW1Z3dwHiZcKQ2xhYrDlgE++plKYw4GGxnDmAvLdNiykB4NOilW5ljFXBPzwE3yiuCEK7Svv9n/f6NABhNd+Y8kejEVgM2hTNXZyGapYs2hhSz52OJDaKZEvA5dthBBtnagIMdTVDUyjxC2+1gw5VM4065PyOzsJyuZ7plns4Mv3Msflp0ItpYKjr9nhN8Oe2CxgvKumKvEipFzsCyLdRkYTnDYsuLYAp1x2TKXR0WDDQZ8bC22QBfRPg8hBQNyWJn2gIqNqVy2IKjB/tIOQ8IOqI5fb022hJeAyQzQ4VmlBes6wQiY/Au1rKDVn2r+XDDvjHURn5+f0MvwBbCZ2TK3zGMjsOrP12+VjA84xjzHTaDH59+l52WCUsClLlsnVqg1I2Q8ZmwtmCRc3S1wQXkJyBbr3vQlF5RzPdH5kkOq0qsdYuUE3kVz/1sRmxtmZgvWPxPmkgXZYsOn74oOChZInbOdMt20OpctZpfJakB029DJdkxwe6oF8+PpZjDbO2zZKriUzI0VH2rZDfZU5Zq8K/3RgL3ZiAogYr+8rGxBWAKOQ3wQTKkcy7B2SwgIBr7lC2MEzVemF8sYEPr9E8Z3urLZUhSA9Vd8o2fHy+AGYV+C006vaBnGUfvzs772UMd/r1arvweEe83gE2Ziizn23JwtI9gCDElwl9gRcLRyygSv0GPrAP4gRHvBMgua4QnwA8caJf6Ljg4j6g+WzUIF/WmANF8xs2WBI2xl1y12mO/nZgg3hekajppX7mjbHwOEhDrxiVIYN0CEiLnq4stu3EqCX84nBlA0xhZ/gscWZlA6QeEh2j8YrF3vHGQeYIbQmYwywV8+ZNetJXT+J3sH7grkyAEZm9OCjbfUzWlnL0kw5RvoEzoAZcJ3p04w2sOtFbnnx6p/B0MK9N9hpa7KngQXD/BGPm0g/jB05g7u7Ak0gj+634JvabgzjazpggnLqlsL+D4Hu4fAfwPoVJh50w+lowo5qZRZNnUQLFNzTBg3k2bJ+qCOL8INMvtl791v89nw1QimOJQxqY+d+9xNF7fshKZBZDPpO5m/OWzIwHEa/hLm++3S8kPlb22z/3mY9kNXP+D/1Yf6ASGEAfsb7hnpusIjTyPYZUVTxnuNj3UN5gjqR9MYsv8ZVMVvnux/Vd2NcZxYkfAw5rATnXPjFM+K0Z3k44kC4Ul1M1Y0YfyAQGdGzhgoEFZmBeWVLHClWCwNw81CXLDfywW4VwZu6mUY3LAY4hrnhM0uM8VxnBlZsZHTzGbuN6qpPRkM4czOGH7fHycB6wSP2cl/8IftDrOxrxQoxnBCJfaBDc3YKHupONIuR1RzW4G9HI5Gg9MfPzj+bcG8QqXIdv1NYG1osc/EbwLrtKHFarXfBPaW+Rh/uP/3B+GoaeTwH5nR+v2xUw7XOwz+P0ck/GKGIuVIAAAAAElFTkSuQmCC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37" name="Group 3136"/>
          <p:cNvGrpSpPr/>
          <p:nvPr/>
        </p:nvGrpSpPr>
        <p:grpSpPr>
          <a:xfrm>
            <a:off x="3158479" y="4854576"/>
            <a:ext cx="5129180" cy="1884848"/>
            <a:chOff x="3158479" y="4769909"/>
            <a:chExt cx="5129180" cy="1884848"/>
          </a:xfrm>
        </p:grpSpPr>
        <p:pic>
          <p:nvPicPr>
            <p:cNvPr id="3125" name="Picture 53" descr="http://www.clfs.umd.edu/entm/lamp/images/md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479" y="6204297"/>
              <a:ext cx="1792012" cy="408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" name="Picture 61" descr="http://www.ars.usda.gov/sp2userfiles/Place/00000000/images/opmp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224" y="6074319"/>
              <a:ext cx="1931631" cy="563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5" name="Picture 63" descr="http://ca.water.usgs.gov/mercury/images/logoUSEPA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885" y="5938087"/>
              <a:ext cx="680867" cy="71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9" name="Picture 37" descr="I:\Divisions\SPP\Environment\5260 Honey Bee Health Coalition\Membership Commitments\Logos\Ducks Unlimited\TNCLogoPrimary_2C_Blk34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83" y="5211318"/>
              <a:ext cx="874732" cy="604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1" name="Picture 39" descr="http://www.ammoland.com/wp-content/uploads/2008/12/Logos/pheasants-forever.gif?1bf20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463" y="5286531"/>
              <a:ext cx="761203" cy="79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4" name="Picture 42" descr="http://pollinatorstewardship.org/wp-content/uploads/2013/10/NPDFLogo61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112" y="5350663"/>
              <a:ext cx="948851" cy="686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5" name="Picture 43" descr="I:\Divisions\SPP\Environment\5250 Field to Market\07 Materials\Communications\Logos and Logo Banner\Member Logos\CTIC\CTIC 3c hi re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289" y="5208065"/>
              <a:ext cx="680932" cy="845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1" name="Picture 69" descr="http://upload.wikimedia.org/wikipedia/en/0/0c/Saint_Louis_Zoo_logo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154" y="4769909"/>
              <a:ext cx="1442505" cy="38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066" y="4779620"/>
              <a:ext cx="1563314" cy="431259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497640" y="420842"/>
            <a:ext cx="841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FFFFFF"/>
                </a:solidFill>
                <a:latin typeface="Verdana"/>
                <a:cs typeface="Verdana"/>
              </a:rPr>
              <a:t>HONEY BEE HEALTH COALITION MEMBERSHIP</a:t>
            </a:r>
          </a:p>
        </p:txBody>
      </p:sp>
      <p:pic>
        <p:nvPicPr>
          <p:cNvPr id="27" name="Picture 26" descr="foundation_logo_fixed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45" y="3121839"/>
            <a:ext cx="1294835" cy="411276"/>
          </a:xfrm>
          <a:prstGeom prst="rect">
            <a:avLst/>
          </a:prstGeom>
        </p:spPr>
      </p:pic>
      <p:pic>
        <p:nvPicPr>
          <p:cNvPr id="3074" name="Picture 2" descr="http://nwtba.org/beekeeper/wp-content/uploads/2013/01/american-beekeeping-federatio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0" y="1800613"/>
            <a:ext cx="925223" cy="8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hpanet.com/resource/resmgr/ahpa_pictures_images/ahpa_letterhead_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1" y="1210666"/>
            <a:ext cx="2528859" cy="4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nlineImage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33" y="1784012"/>
            <a:ext cx="834330" cy="82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://www.browningshoney.com/wp-content/themes/brownings/images/lg-main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42" y="2162227"/>
            <a:ext cx="1169448" cy="4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ziaqueenbees.com/zia/wp-content/uploads/2013/07/WAS-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19" y="1960886"/>
            <a:ext cx="916239" cy="7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orsba.org/images/OSBA_Logo_400px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59" y="1269891"/>
            <a:ext cx="847552" cy="55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42861" y="2874043"/>
            <a:ext cx="855676" cy="821840"/>
          </a:xfrm>
          <a:prstGeom prst="rect">
            <a:avLst/>
          </a:prstGeom>
        </p:spPr>
      </p:pic>
      <p:pic>
        <p:nvPicPr>
          <p:cNvPr id="10" name="Picture 9" descr="NOD_Apiary_PMS.ep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74" y="1290002"/>
            <a:ext cx="683868" cy="6176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84890" y="2798195"/>
            <a:ext cx="2028411" cy="267537"/>
          </a:xfrm>
          <a:prstGeom prst="rect">
            <a:avLst/>
          </a:prstGeom>
        </p:spPr>
      </p:pic>
      <p:pic>
        <p:nvPicPr>
          <p:cNvPr id="3095" name="Picture 23" descr="I:\Divisions\SPP\Environment\5250 Field to Market\07 Materials\Communications\Logos and Logo Banner\Member Logos\BASF\BASF 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17" y="5405516"/>
            <a:ext cx="777907" cy="5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:\Divisions\SPP\Environment\5260 Honey Bee Health Coalition\Membership Commitments\Logos\Bayer CropScience\bcs_color_vert HR2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4" y="3810000"/>
            <a:ext cx="824170" cy="68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I:\Divisions\SPP\Environment\5260 Honey Bee Health Coalition\Membership Commitments\Logos\Agricultural Retailers Association\ARA_Logo_Medium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4" y="3036900"/>
            <a:ext cx="1074022" cy="56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://www.tasteus.ca/wp-content/uploads/2012/10/American-Seed-Trade-Association1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5" y="4547736"/>
            <a:ext cx="663385" cy="5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I:\Divisions\SPP\Environment\5260 Honey Bee Health Coalition\Membership Commitments\Logos\Land O' Lakes, Inc\LOL_inc_logo_4C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" y="2753715"/>
            <a:ext cx="2190301" cy="2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I:\Divisions\SPP\Environment\5260 Honey Bee Health Coalition\Membership Commitments\Logos\NASDA\NASDA-FINAL-rgb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14" y="6303245"/>
            <a:ext cx="1213691" cy="4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I:\Divisions\SPP\Environment\5260 Honey Bee Health Coalition\Membership Commitments\Logos\PAm\ProjectApism (1)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40" y="5623650"/>
            <a:ext cx="1673771" cy="4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3" y="6076559"/>
            <a:ext cx="672182" cy="695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24" y="4738976"/>
            <a:ext cx="721039" cy="8203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09903" y="3664441"/>
            <a:ext cx="1981185" cy="462639"/>
          </a:xfrm>
          <a:prstGeom prst="rect">
            <a:avLst/>
          </a:prstGeom>
        </p:spPr>
      </p:pic>
      <p:pic>
        <p:nvPicPr>
          <p:cNvPr id="4" name="Picture 3" descr="Valent and Valent Canada PMS 348.jp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36" y="4847289"/>
            <a:ext cx="871502" cy="654595"/>
          </a:xfrm>
          <a:prstGeom prst="rect">
            <a:avLst/>
          </a:prstGeom>
        </p:spPr>
      </p:pic>
      <p:pic>
        <p:nvPicPr>
          <p:cNvPr id="3098" name="Picture 26" descr="I:\Divisions\SPP\Environment\5260 Honey Bee Health Coalition\Membership Commitments\Logos\CropLife America\CropLifeAmerica_Logo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37" y="3817992"/>
            <a:ext cx="1151913" cy="45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4vector.com/thumb_data/afd-5923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88" y="4294577"/>
            <a:ext cx="750078" cy="7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I:\Divisions\SPP\Environment\5260 Honey Bee Health Coalition\Membership Commitments\Logos\DuPont\PIONEER_Hero_C - 2012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40" y="3584382"/>
            <a:ext cx="1331240" cy="8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I:\Divisions\SPP\Environment\5260 Honey Bee Health Coalition\Membership Commitments\Logos\Monsanto Company\TAG_3C_«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3" y="4035777"/>
            <a:ext cx="1351425" cy="5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I:\Divisions\SPP\Environment\5260 Honey Bee Health Coalition\Membership Commitments\Logos\Syngenta\SyngentaLogoSM_cmyk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36" y="2197589"/>
            <a:ext cx="1119572" cy="35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caff.org/wp-content/uploads/2011/10/abclogo_new-300x154.gif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73" y="1354667"/>
            <a:ext cx="1120879" cy="5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:\Divisions\SPP\Environment\5260 Honey Bee Health Coalition\Membership Commitments\Logos\Canola Council of Canada\CCC_Logo_Eng_H_4C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11" y="2850795"/>
            <a:ext cx="146419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senecabioenergy.com/images/links/uscanola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56" y="3429159"/>
            <a:ext cx="1203714" cy="4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I:\Divisions\SPP\Environment\5260 Honey Bee Health Coalition\Membership Commitments\Logos\United Soybean Board\USB Logo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21" y="3165064"/>
            <a:ext cx="1667173" cy="4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:\Divisions\SPP\Environment\5250 Field to Market\07 Materials\Communications\Logos and Logo Banner\Member Logos\NCGA Logos\NCGA short_2c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22" y="1382179"/>
            <a:ext cx="714752" cy="4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43" name="Picture 71" descr="https://origin.ih.constantcontact.com/fs162/1105231108339/img/689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39" y="1337426"/>
            <a:ext cx="1139883" cy="5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62" y="4303888"/>
            <a:ext cx="2099606" cy="493890"/>
          </a:xfrm>
          <a:prstGeom prst="rect">
            <a:avLst/>
          </a:prstGeom>
        </p:spPr>
      </p:pic>
      <p:pic>
        <p:nvPicPr>
          <p:cNvPr id="6" name="Picture 5" descr="FieldWatch_Logo_RGB copy yellow.png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91" y="2138655"/>
            <a:ext cx="1830310" cy="542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87" y="4035778"/>
            <a:ext cx="1659195" cy="6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THE COALITION OPERATES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697" y="1337315"/>
            <a:ext cx="5138928" cy="1645920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Launched during Pollinator Week in June of 2014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Governed by a charter and ground rules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Every member organization has an equal voice in the Coalition’s consensus-based decision-making process.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Member funded; level of financial support does not influence an organization’s role in decision making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Third party, independent facilitation by Keystone Policy Center, a nationally recognized nonprofit</a:t>
            </a:r>
          </a:p>
        </p:txBody>
      </p:sp>
      <p:sp>
        <p:nvSpPr>
          <p:cNvPr id="4" name="AutoShape 2" descr="data:image/jpeg;base64,/9j/4AAQSkZJRgABAQAAAQABAAD/2wCEAAkGBxITEhUTExMWFhUWGBobGBgYFx4gGxwcGRocIR4eJhsbHSggHCAmHBkdIzEhJSkrLzAvHCAzODMsNygtLi0BCgoKBQUFDgUFDisZExkrKysrKysrKysrKysrKysrKysrKysrKysrKysrKysrKysrKysrKysrKysrKysrKysrK//AABEIAKYBLwMBIgACEQEDEQH/xAAcAAEAAwADAQEAAAAAAAAAAAAABQYHAwQIAgH/xABPEAACAQMCAwYEAgYECgYLAAABAgMABBESIQUGMQcTIkFRYRQycYFCkQgVIyRSoTNTYoIlNENyc5Kis8HRRGR01PDxNVSDk5SksbK0wsP/xAAUAQEAAAAAAAAAAAAAAAAAAAAA/8QAFBEBAAAAAAAAAAAAAAAAAAAAAP/aAAwDAQACEQMRAD8A3GlKUClKUClKUClKUClKUClKUClKUClKUClKUClKUClKUClKUClKUClKUClKUClKUClKUClKUCq/x9P3zh5CgsJJt/MKbd8+R2yF/lVgqt35zxa0UN8trdMRn1ktlBx9SfyNBZKUpQKUpQKUpQKUpQKUpQKUpQKUpQKUpQKUqJ5o5it7C3a4uGIRdgAMszHoqjzJx7DqSQATQS1Kzzlnti4bdyd0S9uxwF74KFYny1KxAP8AnYrQ6BSs7547W7OwcworXE6/MqMAin0Z99/YA++K73Z12jwcU1oqGKZAGMZbVldgWDYGQGODsOo9aC7UpSgUpSgUpSgUpSgUpSgUpSgUpSgVXeIIV4naup+e3uEcZOMK0LKcdMg5G/kxqxVWuYZCl/w584DNcRkY66oS4+2Yf/p70FlpSlApSlApSlApSlApSlApSlApSlApSoy+5isoW0zXdvE3pJMin8mYUEnWGfpIcZkzb2fdYi/pu9IPiYal0qemwbJHXxL087Xzp2vWNtC3wsiXNwdkVclBn8TMMDA/hByTttuR565h5lu71y9zO8hzkKT4F/zU+VfsKCJrTrXtt4gttJC6xs7JpjmA0shO2rA8LEDpsMHc56Vm1rbPI4SNGd2OFVVJYn0AG5rR+WOxbiFwc3GLWP8At+Jz9EU//cRQZnW6/o+cpXETyX0qGNJIu7iDDDMGZGL4I+XwDB881qHDuTeHwpEq2kBMKqqO0SGTw+evTnVnJJ9STU9QKUpQKUpQKUpQKUpQKUpQKUpQKUpQKrXNq/vHDjj/AKTJv6ZtLnb74/lVlqo9oj4W0wDq+J8OPI/DXGdvPw6h96C2g53FftR/L1wZLW3kK6S8MbafTUgONvrUhQKUpQKUpQKUpQKUpQKUql829p3DrHUrS97Mv+Si8Rz6FvlTr5nPXY0FzJrJO0Dtoht8w2GmeXzlO8S/TB/aH6eHpudxWX889p17xHKZ7iD+qjY75/jbYv16bD286pFBO8ycemuHWSS6mmlZR3hbwqpO+hVB6DJzsBnOBjcwVa32UdlHxa/FXyusDL+yQHS0mfxnzCY6fxZB6DxaDedifCXGFSaPpukpJ/2ww/lQeY6lOW+AT31wlvbrqdvM7KqjqzHyUf8AIDJIFbvL2C8PJ8M90B6aoz//ADq7cl8l2nDYjHbqSzbvK+DI/sSAMAeSjA8+pJIdXkLkO24ZFhAJJj88zKNTew66V/sg/XNWylKBSlKBSlKBSlKBSlfjMAMk4HvQftK/FYEZByPav2gUpUCvOfDzcfDC7hMxIAUONyxIChvlLZHyg53G24oJ6lKUClKUCqR2vGUWKvAgeZJkMYIzuVdSf9Rmq71Ru2O7eHh/xCDJhlRiMnBDBk3x5ZkB+oFBZOVf8Stf+zw/7talajOWFIs7YEEEQRZB6j9mtSdApSlApSlApSlApSlBTuaOTrm9dw/EpordsAQQoq+HA1AvksxJB67b4xVB5p5P5d4TGvxInmlbdYxIdbYx1CaVVfc488ZxW3OuQRkjPmOoqn8F7NrCCU3Dq9zcE5M1y3eNn1xgLkYGDjIx1oMMPBuI8alQ29mILZBpiUDRBGpOSdRHjYndmALHbbAAGncj9i1vauk93J8RKu4QDESt677vjyzge1asKUClKoacPm4pPPI13cwWsMrQwJbyd2XMfhlkdhksO8yqjYAL03JIXylU20ubqwuYre4la5tbhykMz472KTSWEchAxIGCnD9cjB23q5UH4xxuelfkcgYBlIIIyCDkEHzz51TuYVe+vRw/OLWJFlu8EhpNZYRw5ByFOks3qABtnewWHAoIIGt4EEUba/CCSAXznAJ23OcdKDzv2m9plzd3Dx20zx2qHCBDpLlerllOSCegzjAU4zVk7DefLqW7NlczPMsiExlyWZWQZI1HfBUHqeqjHU5zTnblCfhs/czaSDkxupHjUHrpzlfoftnrWj/o88rapW4g7IQgZIkDAuGbZmIBynhyACN9RPTBIbyzgdSB9az7tq5xksLRUhOJrgsitk5RQPGwx+IalA321Z8q+eH8uxcXNxc3wd4jK8VvBrZViWBypfAI/aOynJ6gbZxVF/STtpBcWsmT3RiZVGNgytlt/cMu39mgzXgfNl9aNqt7mVN8ldWUJ90bKn7ivTXBOeI24bbX10GTvRhu7jkcBgSCcIGKr4Sd/pkmvJdeuuzGxaDhVokmzd1qOdsd4S+DnoQGwfpQTnCOKwXMYlt5FkjOQGU+Y6g+YI9DvXnPt25kkn4g9sHPc2+lQmfCXxlmI8z4tP0Hua2Ds8dZrniN3AMWs0yCLAIWRokxLKAeupzjUNjpOd81hPbDwg23FrkacLK3fIf4hJux6n/Kax9ugFBP9g/N0sN4tkzEwT5AUnZJACQR6asYIHXIPlW0w8/8Oa6FqtwpkZtCsAe7Z/4BIPCX3G2erAdTivLPLNtO06GAsh1KhlVciPvj3YOfI+PY7HPQgjNemefeH29vwaWJUwsMarBpB1LKCFiII3Dd4V39znzoKL+kFzjIhTh8LlQy6rgjqQ3ypn0IySPPK+Wc4WDWq9uPKt2s637KWSWOISlckRSKoUj2UkZDbDJI69cpoPW/ZXxeS64XbTSnL6SjMSSW7timok7kkLkn1Jq2V5/5f7ZLexs4LW3sncRrhi8oXJJyxGFbqxJ9tuta/wAk832/EoO+gyCp0yRt8yNjOPcHyYbHfzBACw0pSgVRu2uJm4PchQScxbAZP9NH6Veai+ZbdZLaRGUMDpypGc4dT0+1BzcDctbwsyhWaKMsB5EoMj7dK71Q/KFz3llbsU7s90oKbeEqNJG22xHlUxQKUpQKgedeOS2dqZ4YBO+uNAhfT/SOEBzj+JgPv7VPVVO1CZ4+GzSR6S8b27oGBIZkuImVcLudTALgevlQcwu+Ljc2lmw9BdyAn7m2xXH+teLHb9WwDPmb7IHuQLfJH0rr2M3FJ4Ungu7GVHUPHm2lUMCMgE98Smeh8JI9PKswve3HiMUjxSWluroxVlOvIKnBHz+tBrXxXGP/AFax/wDipf8Au9cT8R4wrD9xtXHnpu2H82g/4VlyfpAT4GbKMnG+JGAJ9hpOPpk12+HduF3cSpBBYRmWVgqAysRknz8I2HUnOwoNDn43xdVJHCYnI/Ct+uT9NUIH5kdKk+TuYVvrVLgRmMksrITnSyMVYagMMMjYj+XSq9zBx7i1lavczpw8rGpLaZZgSSVChdSbnORgkZyOmN5rs6gVOF2QX8UEbn3aRQ7H6lmJ+9BYqUpQKofKPG4re4nsZJUIeaaW2lDDRIHctJHqBIEkTlgyk5xg4xUjzldzSyQ8Ot3Mb3AdppV+aK3TAdlz0diwQHfGc+WRC2/GuWkgW27y0aFTkK66xq6FiWByx/i60Ha5q4xb3N1aW8cit8NcpPcSBwI4QgdUVnyBrd2ChASdjkY63oHO4qm8N4/wKVRZQvaMkpwIFQaGPUeDTpJyB+Qql8Q5o4Hwy9LWxukkikkSa3g1CF2wVOpJSF8J6FMDI8xg0E/zpHKvEYzwx2F/IiidSA0HcAkB5c/KQflK+I7jG+9G7TO1S4wLK0uASg03FzEpQyOMghNzoUYzqU7+RAHihud+1CW+Z47SAW4m0o7qM3EoB8KF1GdOT8oz6ZwSKj07L7xLGe+uR8OsS6ljZcyPuBuuR3Y36nfbpjegpU8zOxZ2LMdyzEkk+5O5r7s7uSJg8UjxuOjIxVh9wc1wUoPSPL8N5BarxG1nt1iuY0nuYLnKxrKVHeSpIm6aiMlSCPzAFJ7Vu1SO9iNnbxI0exeZxklh/VhgCo8tZAYgnZfOm2v624jDFbRrPPBD4EVE/Zr5gMwAXOPNzkVycwdnl7ZW/wARddzFuAIjKplOokZAXKkbZ69PvQVKpaPma9WNohdT90ylGTvWKlT1GknGCKiaUHpHso7R4ZrJxdvBA1qFG2EQx4AUhegORpwv9nAGQKzrti7QoOJFIbeIGOFyROww7ZGCFB3VDscHc4XYYrNoYWdgqKWY7AKMk/QDrVltuzvirxmQWUoQAklwEOB1OlyD5elBFWHH7mGCS3ik0RysjuAq5LRkFCHxrXBAOxH86vk/a/JcSW5vIA8Vue87qNtIlmX5GckHwqd9IGM7kEbDMKUGhc69rd7fxNAFSCF/mVMl2GflLny6dAM49Dis9q29mPKcfErw28srRqI2fKAEnSVGMnYfNnOD0x51X+NWPcXE0GSe6lePJGCdDFc48unSg6VXvsi51/V13pkP7vOVWX+zv4ZP7uTn2J88VRKUHuMUrPuxLmb4zhyo7Zmtj3b5O5XH7Nvuvhz6oa0GgVxXECupVhlT1GSOhz5Vy0oK72exMvDrZWbUyoQW33IYgnffc771YqrfZ5OXsULHcS3K/QLcygD7KAKslApSlAqE5wI+HXIyPibP/wDLhx5jz9/selTdZLzHxmSa9aF+IJGIeIWiJZaEDSr3lu2rWTq2ZmOOng+mAvfCmFvcvanSscuqa2ACqAPCJo9Kgbq7CTPn3x/hJqp879n9lccQinnikKXP7N2jbGmVVzGxGDs6qUJ/iEf8Rrq9uV9JaPw6+iJ1QTOMA4DBwpKk+jLGR9Caukhh4rw4mNv2dzFlG80cbqdjs0cijz2K0Fah7FOEKclJWHo0px/s4P8AOuv2dciWkV5LewRsIUBjti7ai5Oe8mGRspzoTfddTdGFd+345JxNFslzHIpK8RIBHdhCVZFPkZmB0nyTUdjipXn7mSPhdg0ihVYARwJgY14wo07eFQMkegoOtOq33EG16WtOH9QcFXuiuSTuQRDGw6gYZz/Dt3+zeLTwuyH/AFeM/wCsoPp71Vuxlnfg0jvktJJcNk9WJ6n3ywNXDkRSOG2IIwRawZB/0a0E7SlKCncW4fxCO/ku7aOCZXgjiAkldCmh2YjAVg2ouDnb5SPr1uF8w8Vu4mMNhaxnXJGWlumZdUbMjeBIckalI6/86vVVbs3fVZlx0e5u2GeuDcy0HBY8H4l3qyXF3bRRRkMUtoANYBOQzyliq42ON/cVCRcRl4igm/UEUqSeKKWaaDdegZgVLocfhAb06b1cOeJtHDrxgSCLabBXqD3bYI+9dvl6HRa26adOmGNdOMYwgGMeWKDPDwB+GPbXrLGZHuIoWht1EcEMc50sQAA0zZ0+JzvtsMDFh7YNX6nvNIydC/ixt3iZOcjoMnHnjG+adqDskFrLkiOK+tZJ28liWTJY+wbSa7/aDbCbhd4uoAG3dg2RjwrqG/TBx19KDx/SlKD2FyIg/VdkFOnNrDuMbExLk+mc77+dUHlrku3u+DSzSIkt3OtwfiXy7syyOEfJJ07Iuy+WfU5sPZxx1P1DHP8AKLeCQN547kNvgb7gBse9TPZtYNDwu0RySxiDtnrmUlyD7gvig8g0qf594MbTiFzAQAFkYpjpofxJ/ssPvmoCgl+UuKfC3ttcZwI5UZj/AGdQ1D7rkfevXPMnFha2k9yQGEUbOFzgMQNhnyycD7+deL69Hw8W+P4bwiDOTdSxpMGHzJahmm26eJogPTDdKDAuYuFTW07RTR92+FbRnIAkUMBnzwGx9Qaja2D9I/g+i6t7oDaWMo2B+KM5yT7q4H9ysfoLR2Z8ZFpxO1mY4TXocnyWQFCftqz9qmO3Th/dcXlbymSOQfddJ/2kNZ/W09sVv8Vwrh3EdLa9KK/ntImck+zpjO3z0GLUpSg1X9Hbifd8QkhLELPCcDHV4yGH0wnefnXo6vLPYdal+MW5GcRrK7YGcDu2Xf0GWAyfMj1r1NQKUpQVvs+k1WerGM3F4cZz1u5vPz+tWSq3yAQLV1UYCXV4v/zcxH8jVkoFKUoFUPn7l21a6sLtkPfi7gjDKcBhqLeIeeNJwRvnHlV8qt87OQLQAgZvbcYI6jUSRn8PTOfbHnQUr9JA/wCD4B/1kf7uSpviXETwibVokktroeCNEHgu8DCKAPCJ+uNwHDH8RqsfpKyD4e0XPiMrkDzwFGT9tQ/Or1w6ROIXIuR4rW1JFuR8ssxBWSUb4ZUU6EP8RlO+FNB3+VODm3iZ5cG4nYy3D5yNbfhBP4EGEUei56k1T+eYVuuG3fEGBKmAraBlwUiYrqkwdw0p3zsdAjGAdWbTzGxuZBw9GwHXVdMrYZIc4CDG4aU5XO2FEh66c0HnS9az4Ze8NndhpQG0kbJ72BpUHd5J3ePVoPoulsYoJrsVgJ4Gig7uZ+vkS7CrbyVbvHw+zjdSrpbQqykYIIjUEEHoQdsVUP0fz/gkdNppPIf2fz+pq3ckyhrC2YHUGjVgcEZzv0bcdaCbpSlB1uJ3iwwyzN8saM5+iKSensKgeQYVtuE2veEIFgEkjMcAFx3jlix23Ykk+9cfaDIzxwWS9b2ZYn3wRCoLzEf+zQr/AHvXFfHH4VvbpOH/APR4kWa6UdGBOIYTjoGKs5HpGB0NBydoknecIvGhYMGt3YMrZBXGSQR1BXNWLh8gaKNlOQUUg+oIGKq/LFnGIrzhbnIiZwq4I/d7nUyYJO4XU8eR07vHpUjyDOX4bZls6hBGrZOTqRQrZPrlTmg4+0a4VOF3pY4zBIg92kXQo+7MB96z7tq4+bbhlvYB8TTJGJFB3EUajPuAzgD3CuPWrzzY3fXlhZ4JUyNcy+mi2AKA59Zmj6fwn7+eu17jnxfFLhhnREe5XPpFkE9ehfUR7EUFMpSrF2f8vm+v4LfBKFtUmPKNN238sgYB9SKDarfhhseVnjcZklhOQNzruWCoPPca1G3mK1CyhEcaINgiqvXoFAHX7VFc68Ia6spoYyVk0h4iDj9pEQ8fXbGtVz7VR+eO0H/AMVzGQJr1BGMfhYgiYjfPh0soI6EqaDHO1HmFb7iU00eO7BEaEfiVNtWfPUckexA8qqdfUcZYhVBLEgAAZJJ6AAdTUzzZwA2UqQO2Zu6R5l2/Zu+W0bdSEK59yaCEr0Z2bcN/a2cSqD+rbeZZ38lubplYxA9GeNQQxBOCQOtZj2Mcqm9v1kYHubUrLIfVgcxpv6suT7K3tV6fnUcP4EskZBur2W5aNseLxTPmZvUhdOM+ekdAaCF/SA5vSeZbGIhlt2LSsN/2uCNIP9kEg+5I/DWQ13+D8Lnu50hhUySyNgffqxPkB1JPQZNTnaLwKCwnSziOuSKNTPJk+KR/FgL0VVUrjz33oKzbQNI6og1M7BVA8yxwB+ZrY+2rj8VtawcGt8Hu0j74nBKhFGhc4+Y/MSMbY8mIqidnIWGaS/lUtFZJ3nTZpWIWFM+RLtq+iMfKq7xG9luZnlkJeWVyzH1Zj0A/kB9BQc3L/BJrydLeBdTufso82Y+Sgbk10JFwSMg4OMjoa9Gcocp/qXhNzdso+NNvI7Z3CYUlI+uMA4LY6nO5AFef+BWHxFzBBnHfSxx59Nbhc/zoN9/R65d7mzku3HjuWwv+jjyAfbLlvsFrWK4LG0SKNIoxhI1VFHoqgAD8hXPQKUpQVzkyHuxdx5yFvJiNvKXTLj7GUj7VY6gOVCS163kbuTBHQ6UjU74HmpB9CCN8VP0ClKUCsolvOJ3kFrcSTW4iPEIV7qKJlYiK6KE62dsbpqwPLz8jq9YbzbyhNwu9gvYXee2e8DC1DEMJpCxVQN1YE7asZGQN+tBYe1blz9Z3/DrMNgIs8k5XqkRMQB6YBYoyrnzHtV74hdw2FqCqeCJVjiiX5mOyxxrnqzHCiuLlbhUkKNJcMGup21zsvyg4wsa5/Ai+Eeu5O7Gunw5fjLo3LA9xbFktgejybrLPjzA/o0Pp3hGzCghZuDXNljimWluiP36NMlZI2ZSRGpPh7hc6MDLAEHdqnua+A2/FrEx6gVkUSQyjfS2Mq49iDg+oJFWOqdZuvDrxbYkC1vXdoMn+inPiePc4CPksoHRiw8xQRPZBaSWnDZ4ZNImgmm1ICcqQBjIIHXGoEZBUqc74Fq5EOeG2Jxj91g2H+iX13qM504dcRMb6yjWSXQY54WIUTReR1HYPGSSD/CWHoKlORv8A0bZYx/isHTOP6NfXf86CcpSlBWeMQE8UsHxssV2M+hPcY/kG3r75SXMt+53c3bA9eixRBACQNtOD54JaubjN8qXljGUBaVplV/NdMJc+fmF9+g+o4eTTn406gx+Nm3Ax00gD6qAFP+bQcHMube9srtThZH+EnGOqygmIk+WmYAAn+tYeZr57OcpDcWxXHw15cRjpurP3qnb+zMKc/Nvw9DnDX8JIHpGskmT7BkDfbevrs/Gbea6JOLu4mnGrG0ZOiP7GKNG39aD94aTLxG9mTcQRRWy7+EyeKWQe20kQJ/5V5JlVi5DZ16jnV11Z3znzz616f4DxV4OHWzRKpueITu8SsCR+8SvKXYAhiscB1Hf8IGdwa878Ts/8JSQgn/GmTOMn+lIzhckn2FBKdo/KX6tktocHU1sjyMTkGUs+sA9MLsAPQA+eau3YXy5Dc2nESW/bSJ3G2xRGUkMD7uB/7vzqzfpCcuGazS7QEvbN4wP6t8AnHswX7Fj5VSf0duJ93xCSAnwzwnb1eMhh+Sl6DbOz3ibXHDrWVyS/dhXJ6648o+ffUpzWHfpA8b73iC2wGEtUA6fjlCux+mnQPqDWydmnhhuoNJUW99cxgEY8JfvFI3zgrKN//OsH594cbjmCaBestxGnTpqCDP2zmgvnYTyEEUcSuV8TD93VhjSu+ZCD6j5fbfzBGR828SN7xC4mTLd9M3d7blc4jGPXSFFewpYAyFD8pUr9iMV43to2tb5VcZaC4AYA9THJvv8AUUHqTs35UHDrKOEgd63jmYebnqM+YUYUfTPnXmrnlXEkJY+BklaNM7IjXdx4QcZPiBOTvv6Yr16a8zdqfL8sA4ZA4VrkxOr6MkEvOzKo+hkI6eZoNc7IOTobKzjmAJnuY0eRmAyodQwjG2VUbZHmfoMYr228PMXF5yekoSRd/IoAfp4lavUltEERVAACqAAOmwxWK/pIcAytvfKDkfsZPocsh9t9Yz7r7UFY4pZiHla2ZCM3N5qlIPXCzAKfp3a7eorl7AOWUubx7mVdSWoUp6d6T4T76QpOPXSfr17y61cqwrnPd3xT5QcZWR+v4fn69d8dDWt9iXBPhuFREjx3BMzfRwAnl/AqnHqTQSnahZyzcKu44V1OY843yQrBmAA3LaQcDzOBXk7hl40M0Uy/NE6uv1RgR/MV7aryN2ncvCx4jPCq4jJ7yIeWh9wB7Kcr/doPWtvMHRXXowBH0IyK5K6fB4itvCrdVjQHp1CjPTb8q7lApSlBB8oQMkMgZtWbm6ZTnOzXEhHQn/x6dKnKieVw3cHU5c9/c7nPQ3MuF8W/hGF9PDttipagUpVZvrjiiO2n4Du9R0a3lViuds+EgHGM4zQWaq5zqikWZJwRe25UepyRj/VLH7V8cH47fTSxq1giwMpLXK3cbpkA40Ko1OCcbkL1Ppv1O0aaUfArBGssxu1aNHfSpMcUrZJG+BjP5ZoIXts54FlbG2hfFzcKRkHeOM7FvUE7qv3PlWiWFqsUSRIAFjVVUAYACgAbeWwrH+eOzg3VxZQNOPiZluZbi5KZLsgtwBpBGEUHSq7AD3JJ0riMnEmdlgjtY0HyyyyO5O39SqLjfb+k99+lBO1jn6SLkW9mRkETMQR5EKMe+f8AlVvvF49hmWThyYK6U0ykHfBBcnbOfJfQbda+e1TkqTilrHHG6JLG+sFs6T4SCuRuMkjfB6dKDg7JOdGv7VUuNrpFy2Vx3seoqJV2wRqBVsdGU9MgVP8AIQ/wZY/9lg/3a1m/K09tFwu0VeIWlvf2jT6O9lUL4p31xSKSGMbjHodkYdBV25KluP1RaNAkRkMSHTIxRAD1+RGIx5AD8qC4UrM7zn6eKXR31rMF1BzFb3Jj1jHg76PvcOoYEgI3TcqSKnBzSYJkN7cWscE6FodUcsMgKlcg974T83noPQ6euA+uapVHEuEgkA95dHc+QtXyfoMj8xXL2btqszMBtPcXMoJ6lXnk0n3yoGD0xiqTz5zTCUjupluYwBdW8TRJpLCYR4kVpxGw/ZoQdKMAScHYFrPylxO8uLTRBZ/Ad1oSIXKM4aJRjOlTGytsPUe5zsHR7ZIJJhYW0JZZJ7rTqGNkaJ1kO/ojn+dXDiyrb2EoRQEht3Cr0AWOM4G3QYFZze8wSG6gvbpJXhsopyWjs5otLyaEBIuGwfDqAwTgj3rhvOdUkhaOTjK/toyiF+GyRxOJBpZiTk5XJwQyqD1DCgmeyGNrqGG9kQqIbdLW2BORpjVRLJj1eRdPqBHj64ZzRbH9cXEaEgm9kCkdQTMcfzNegOye5VoZIo71LmKDu4kWK3aOOPSDnDsMys3UkMfI/i3x+44Qb3mWWGI91+9OxcKDp7olmbB2JLKTvtkjbyoPS15bLLG8bjKOrKwPmrDBH5GvMHKFu3DeYYYXDZS5MPoSsuURvoQ6tWs8p8yXMcsvxsfEZZpJWjVBbHuURXwjDCKq5B3OphgZzvVY7dOFGDiFlxFVyrMiuBt44m1KS3qybDbbu6DSuVZNN7xSDB2nimyehE1vGP5NE38qzHlS0a45suZGUr3DTPj1CjulPl11hvP/AI1fZOW5DxhrgPexqyxuWjkjED90NIjZMaznLdfUkEbYhuzKxl7zjV3CE76S7mjiD5C6oyzDURvpLSjOBnwmg1OvNHbvwA2vERcIumO5HeA7Y71dnGPX5XOepc/bUpbfmfMbCXh/hI1oocB98EEspO4OolcdNvQ/vbhwA3XDGkGBJbHvf7oBDrk48jq99A9aC+WtyrbB1LKBrAIyMjzA6Z3rIufuHmfmjhqekUUh+kUsz/8A6Y+9TfJnZLYQ26/ERm4lfDsZCwAJUYXuw2nw5bcgnxNv5VMLyxI3FLi7JaJRaJBA6FMgsWLsFOrxLhQNQx4uhoLRccRhjDF5Y0CfPqdRp2zvk7bHzqsc0PacW4fdW9tcQzOY9ShJFYhlOpMgHKgsoH51B3nZldy3XxD8RjLZU6zw+3704GN3x8wAADY2+1aDwzhyQoFGGbADvpUM5AxqbQoBO3pQeY+BxtLwWSAK2qXiNukZB+Z3jYacbZwB5nGWHpW/cY5x4fwxYYZ5So0BY8IzAhAF6opGRtt7iu1yvyfa2MbxwplWmabx4OliMALtsFXYefXfeutP2c8JdXQ2MIDnJ0rpbqDsykMgyOikDy6UHFwztAgmuUtfh7uOWTJRZYdOUX/Kbtsm2cnf2qjduvLXe3fD51XaWRbZzjO5fKDTnfYyflj0rVeD8AtbUYt7eKL10IATj1PU/UmpB0BxkA4IIyPMdD9aCP47xJIIsmWCJ28MXfvpRnxsvUH8t6jeT+K3M3ercvZuyN4GtZCQyfxFCSU8h1O+fbNgmgVxh1Vh6MAR/OuGy4bBCWMUMcZc5coiqWO+50jfqevqaDtUpSgh+U4glsqgkgPNjUd95nP29gNgNhUpcRB1ZDkBgQdJIOCMbMpBB9wcilKCLm5ciaBYO9uQqtqDLcyiQnfYya9bDfoTjYeldJ+Q+Hu/ezQ/ESYA13DvKcDOABIxAHiOwA6560pQWC1tkjQJGioi7KqqAo+gGwqK5k5bivBEXeWN4X1xyQvpdSQQd8EYIPp/xpSg6/BeU0t5UlE9xKUSVP28pkJ71oyd26Y7oAAYG5867/GuCJc6Nck6aM47meSPOcde7Yaugxnpv6nP5Sggo+y/hIfvGte8fOS0ssjljgjfW5B6+np6CrjSlBAtyXw0sXNjbMzMWLNEpJZjknJHrU9SlB8RRKowoAG5wBgbnJ6e9frIDjIBwcjPkfWlKCLflq0Nz8W0CtcbYkfLFdIwNIYkJ/dA3JPUmpalKBXy6AjBAIPkRtSlB+gY2FZ52c8qNFe8QvpSheeeRY9OfCmss2cjqTp6fw0pQaJUXzHy9bX0QhuY9aBlcbkEMvQgqQRsSPoTX5Sgla63D+HxQJ3cKLGmWOlRgZYkk/ck0pQdmvl1BBBAIPUHpSlAfODpAJxsCcDPlvg4Hvg19UpQKUpQKUpQKUpQKUpQKUpQ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6096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12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3341523" y="1337315"/>
            <a:ext cx="514860" cy="5408041"/>
          </a:xfrm>
          <a:prstGeom prst="leftBracket">
            <a:avLst>
              <a:gd name="adj" fmla="val 0"/>
            </a:avLst>
          </a:prstGeom>
          <a:ln>
            <a:solidFill>
              <a:srgbClr val="0F7BA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10315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075" y="2160275"/>
            <a:ext cx="23548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008DB5"/>
                </a:solidFill>
              </a:rPr>
              <a:t>How does the Coalition operate?</a:t>
            </a:r>
          </a:p>
        </p:txBody>
      </p:sp>
    </p:spTree>
    <p:extLst>
      <p:ext uri="{BB962C8B-B14F-4D97-AF65-F5344CB8AC3E}">
        <p14:creationId xmlns:p14="http://schemas.microsoft.com/office/powerpoint/2010/main" val="55656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91324" y="348961"/>
            <a:ext cx="33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WHAT IS THE COALITION?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6273" y="386408"/>
            <a:ext cx="474728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A collaborative, science-based, cross-sector effort to improve the health of honey bees.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48050" y="386408"/>
            <a:ext cx="0" cy="60888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 txBox="1">
            <a:spLocks/>
          </p:cNvSpPr>
          <p:nvPr/>
        </p:nvSpPr>
        <p:spPr>
          <a:xfrm>
            <a:off x="683911" y="1666976"/>
            <a:ext cx="6530953" cy="484147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b="1" dirty="0">
                <a:solidFill>
                  <a:srgbClr val="00B0F0"/>
                </a:solidFill>
              </a:rPr>
              <a:t>Principles</a:t>
            </a:r>
          </a:p>
          <a:p>
            <a:pPr algn="l"/>
            <a:r>
              <a:rPr lang="en-US" sz="3300" dirty="0">
                <a:solidFill>
                  <a:schemeClr val="bg1">
                    <a:lumMod val="50000"/>
                  </a:schemeClr>
                </a:solidFill>
              </a:rPr>
              <a:t>Cross-sector, collaborative</a:t>
            </a:r>
          </a:p>
          <a:p>
            <a:pPr algn="l"/>
            <a:r>
              <a:rPr lang="en-US" sz="3300" dirty="0">
                <a:solidFill>
                  <a:schemeClr val="bg1">
                    <a:lumMod val="50000"/>
                  </a:schemeClr>
                </a:solidFill>
              </a:rPr>
              <a:t>Recognizes multi-factorial problems</a:t>
            </a:r>
          </a:p>
          <a:p>
            <a:pPr algn="l"/>
            <a:r>
              <a:rPr lang="en-US" sz="3300" dirty="0">
                <a:solidFill>
                  <a:schemeClr val="bg1">
                    <a:lumMod val="50000"/>
                  </a:schemeClr>
                </a:solidFill>
              </a:rPr>
              <a:t>Outcome and solution-oriented</a:t>
            </a:r>
          </a:p>
          <a:p>
            <a:pPr algn="l"/>
            <a:r>
              <a:rPr lang="en-US" sz="3300" dirty="0">
                <a:solidFill>
                  <a:schemeClr val="bg1">
                    <a:lumMod val="50000"/>
                  </a:schemeClr>
                </a:solidFill>
              </a:rPr>
              <a:t>Science-based</a:t>
            </a:r>
            <a:endParaRPr lang="en-US" sz="3300" dirty="0"/>
          </a:p>
        </p:txBody>
      </p:sp>
      <p:pic>
        <p:nvPicPr>
          <p:cNvPr id="2" name="Picture 1" descr="check-mark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6767" r="35405" b="35110"/>
          <a:stretch/>
        </p:blipFill>
        <p:spPr>
          <a:xfrm>
            <a:off x="6909429" y="4220828"/>
            <a:ext cx="1426669" cy="1285754"/>
          </a:xfrm>
          <a:prstGeom prst="rect">
            <a:avLst/>
          </a:prstGeom>
        </p:spPr>
      </p:pic>
      <p:pic>
        <p:nvPicPr>
          <p:cNvPr id="3" name="Picture 2" descr="solution-icon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5739" r="36091" b="35110"/>
          <a:stretch/>
        </p:blipFill>
        <p:spPr>
          <a:xfrm>
            <a:off x="6805955" y="2721076"/>
            <a:ext cx="1395313" cy="1332793"/>
          </a:xfrm>
          <a:prstGeom prst="rect">
            <a:avLst/>
          </a:prstGeom>
        </p:spPr>
      </p:pic>
      <p:pic>
        <p:nvPicPr>
          <p:cNvPr id="4" name="Picture 3" descr="multi-stakeholde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2" y="1441458"/>
            <a:ext cx="1054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/>
          <a:p>
            <a:r>
              <a:rPr lang="en-US" b="1" dirty="0"/>
              <a:t>WHAT</a:t>
            </a:r>
            <a:br>
              <a:rPr lang="en-US" dirty="0"/>
            </a:br>
            <a:r>
              <a:rPr lang="en-US" dirty="0"/>
              <a:t>is the Coalition doing?</a:t>
            </a:r>
          </a:p>
        </p:txBody>
      </p:sp>
      <p:pic>
        <p:nvPicPr>
          <p:cNvPr id="4" name="Picture 3" descr="C:\Users\jshapiro\Desktop\Logo\HBHC Logo Horiz 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9"/>
          <a:stretch/>
        </p:blipFill>
        <p:spPr bwMode="auto">
          <a:xfrm>
            <a:off x="3467100" y="3962400"/>
            <a:ext cx="2514600" cy="18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95677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 HEALTHY ROADMAP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1940273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Shares the Coalition’s mission, vision, and strategic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Identifies </a:t>
            </a:r>
            <a:r>
              <a:rPr lang="en-US" sz="2800" b="1" dirty="0">
                <a:solidFill>
                  <a:schemeClr val="accent1"/>
                </a:solidFill>
              </a:rPr>
              <a:t>4 top priorities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that need collective action and collaboration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12110" r="35157" b="7227"/>
          <a:stretch/>
        </p:blipFill>
        <p:spPr bwMode="auto">
          <a:xfrm>
            <a:off x="990600" y="1447800"/>
            <a:ext cx="3507395" cy="45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99988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3"/>
              </a:rPr>
              <a:t>www.honeybeehealthcoalition.org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9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ney Bee_03252014_v1-2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8" y="2398089"/>
            <a:ext cx="1497666" cy="1490601"/>
          </a:xfrm>
          <a:prstGeom prst="rect">
            <a:avLst/>
          </a:prstGeom>
        </p:spPr>
      </p:pic>
      <p:pic>
        <p:nvPicPr>
          <p:cNvPr id="3" name="Picture 2" descr="Honey Bee_03252014_v1-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86" y="2398089"/>
            <a:ext cx="1497666" cy="1490601"/>
          </a:xfrm>
          <a:prstGeom prst="rect">
            <a:avLst/>
          </a:prstGeom>
        </p:spPr>
      </p:pic>
      <p:pic>
        <p:nvPicPr>
          <p:cNvPr id="20" name="Picture 19" descr="Honey Bee_03252014_v1-3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22" y="2398089"/>
            <a:ext cx="1497666" cy="14906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2772" y="4019767"/>
            <a:ext cx="18126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Arial"/>
                <a:cs typeface="Arial"/>
              </a:rPr>
              <a:t>Nutrition &amp; Forage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5292" y="4019767"/>
            <a:ext cx="1669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7F01"/>
                </a:solidFill>
                <a:latin typeface="Arial"/>
                <a:cs typeface="Arial"/>
              </a:rPr>
              <a:t>Hive Management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8537" y="4019767"/>
            <a:ext cx="2250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7F01"/>
                </a:solidFill>
                <a:latin typeface="Arial"/>
                <a:cs typeface="Arial"/>
              </a:rPr>
              <a:t>Crop Pest Management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0378" y="3942823"/>
            <a:ext cx="1956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Verdana"/>
                <a:cs typeface="Verdana"/>
              </a:rPr>
              <a:t>Outreach, Education and Collaboration </a:t>
            </a:r>
            <a:endParaRPr lang="en-US" sz="1400" b="1" dirty="0">
              <a:solidFill>
                <a:srgbClr val="4B97AD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587625" y="4648708"/>
            <a:ext cx="158332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01734" y="4648708"/>
            <a:ext cx="151492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2676" y="451330"/>
            <a:ext cx="811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FFFF"/>
                </a:solidFill>
                <a:latin typeface="Verdana"/>
                <a:cs typeface="Verdana"/>
              </a:rPr>
              <a:t>HONEY BEE HEALTH COALITION PRIORITIES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141" y="1208140"/>
            <a:ext cx="786554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7832F"/>
                </a:solidFill>
                <a:latin typeface="Arial"/>
                <a:cs typeface="Arial"/>
              </a:rPr>
              <a:t>The Coalition is focusing </a:t>
            </a:r>
            <a:r>
              <a:rPr lang="en-US" dirty="0">
                <a:solidFill>
                  <a:srgbClr val="777877"/>
                </a:solidFill>
                <a:latin typeface="Arial"/>
                <a:cs typeface="Arial"/>
              </a:rPr>
              <a:t>on accelerating collective impact to improve honey bee health in four key areas.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8086" y="4660363"/>
            <a:ext cx="21513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Put the best available tools, techniques, and technologies in the hands of beekeepers so they can better manage their hives.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9011" y="4670102"/>
            <a:ext cx="16793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Control crop pests while safeguarding pollinator health.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614" y="4648708"/>
            <a:ext cx="1733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Ensure honey bees – especially those in and around production agriculture – have access to a varied and nutritious diet.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62658" y="645465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DB5"/>
                </a:solidFill>
                <a:latin typeface="Arial"/>
                <a:cs typeface="Arial"/>
              </a:rPr>
              <a:t>34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378" y="4648708"/>
            <a:ext cx="1860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Work together to improve honey bee health; develop outreach materials; and develop future research and demonstration projects.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765808" y="4648708"/>
            <a:ext cx="158332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6614" y="4640266"/>
            <a:ext cx="158332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719474" y="2440193"/>
            <a:ext cx="1406392" cy="1406392"/>
            <a:chOff x="4765808" y="2482014"/>
            <a:chExt cx="1406392" cy="1406392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808" y="2482014"/>
              <a:ext cx="1406392" cy="140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4787901" y="2493433"/>
              <a:ext cx="1367366" cy="1375730"/>
            </a:xfrm>
            <a:prstGeom prst="ellipse">
              <a:avLst/>
            </a:prstGeom>
            <a:noFill/>
            <a:ln w="762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787901" y="2493433"/>
              <a:ext cx="1375884" cy="1384300"/>
            </a:xfrm>
            <a:prstGeom prst="ellipse">
              <a:avLst/>
            </a:prstGeom>
            <a:noFill/>
            <a:ln w="3810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978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1324" y="348961"/>
            <a:ext cx="33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OVERVIEW OF ACHIEVEMENTS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8717" y="502143"/>
            <a:ext cx="4747288" cy="33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US" sz="1500" dirty="0">
                <a:solidFill>
                  <a:srgbClr val="FFFFFF"/>
                </a:solidFill>
                <a:latin typeface="Verdana"/>
                <a:cs typeface="Verdana"/>
              </a:rPr>
              <a:t>Recent deliverables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48050" y="386408"/>
            <a:ext cx="0" cy="60888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913" t="24119" r="23854" b="8518"/>
          <a:stretch/>
        </p:blipFill>
        <p:spPr>
          <a:xfrm>
            <a:off x="2183269" y="1338898"/>
            <a:ext cx="1862547" cy="1351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0937" t="8149" r="31599" b="69057"/>
          <a:stretch/>
        </p:blipFill>
        <p:spPr>
          <a:xfrm>
            <a:off x="4436248" y="1162469"/>
            <a:ext cx="3635361" cy="1244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22" y="2010654"/>
            <a:ext cx="2594968" cy="1141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1250" t="15001" r="15443" b="19229"/>
          <a:stretch/>
        </p:blipFill>
        <p:spPr>
          <a:xfrm>
            <a:off x="5697769" y="3254849"/>
            <a:ext cx="2527146" cy="1275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25833" t="8148" r="43021" b="75938"/>
          <a:stretch/>
        </p:blipFill>
        <p:spPr>
          <a:xfrm>
            <a:off x="842819" y="5198307"/>
            <a:ext cx="5210461" cy="1497599"/>
          </a:xfrm>
          <a:prstGeom prst="rect">
            <a:avLst/>
          </a:prstGeom>
        </p:spPr>
      </p:pic>
      <p:pic>
        <p:nvPicPr>
          <p:cNvPr id="19" name="EE3DD05E-5750-457D-B81E-4649EC7BA170" descr="490AF019-549B-4E71-B3A6-835701259BB0@hsd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1" t="14676" r="16744" b="11674"/>
          <a:stretch/>
        </p:blipFill>
        <p:spPr bwMode="auto">
          <a:xfrm>
            <a:off x="975420" y="2893918"/>
            <a:ext cx="1916498" cy="145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12424" r="35480" b="7227"/>
          <a:stretch/>
        </p:blipFill>
        <p:spPr bwMode="auto">
          <a:xfrm>
            <a:off x="3308114" y="2406664"/>
            <a:ext cx="2000743" cy="25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04427" y="1252898"/>
            <a:ext cx="1335530" cy="1583070"/>
            <a:chOff x="2487533" y="1167400"/>
            <a:chExt cx="1259178" cy="16064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533" y="1167400"/>
              <a:ext cx="1232936" cy="82823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87533" y="2127544"/>
              <a:ext cx="1259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Varroacide</a:t>
              </a:r>
              <a:r>
                <a:rPr lang="en-US" dirty="0"/>
                <a:t> Screening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49" y="5125081"/>
            <a:ext cx="1908529" cy="14632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/>
          <a:srcRect l="33476" t="19010" r="50241" b="43640"/>
          <a:stretch/>
        </p:blipFill>
        <p:spPr>
          <a:xfrm>
            <a:off x="548070" y="4054746"/>
            <a:ext cx="1773489" cy="22881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8975" y="4359392"/>
            <a:ext cx="1594049" cy="17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FORAGE AND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56" y="2507497"/>
            <a:ext cx="8121125" cy="23153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800" b="1" i="1" dirty="0"/>
              <a:t>Activities</a:t>
            </a:r>
            <a:r>
              <a:rPr lang="en-US" sz="8000" b="1" i="1" dirty="0"/>
              <a:t>:</a:t>
            </a:r>
          </a:p>
          <a:p>
            <a:r>
              <a:rPr lang="en-US" sz="8800" dirty="0">
                <a:solidFill>
                  <a:schemeClr val="bg1">
                    <a:lumMod val="50000"/>
                  </a:schemeClr>
                </a:solidFill>
              </a:rPr>
              <a:t>Providing recommendations to improve and increase forage in </a:t>
            </a:r>
            <a:r>
              <a:rPr lang="en-US" sz="8800" dirty="0">
                <a:solidFill>
                  <a:schemeClr val="accent1"/>
                </a:solidFill>
              </a:rPr>
              <a:t>USDA conservation programs</a:t>
            </a:r>
            <a:endParaRPr lang="en-US" sz="8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800" dirty="0">
                <a:solidFill>
                  <a:schemeClr val="bg1">
                    <a:lumMod val="50000"/>
                  </a:schemeClr>
                </a:solidFill>
              </a:rPr>
              <a:t>Engaged in </a:t>
            </a:r>
            <a:r>
              <a:rPr lang="en-US" sz="8800" dirty="0">
                <a:solidFill>
                  <a:schemeClr val="accent1"/>
                </a:solidFill>
              </a:rPr>
              <a:t>demonstration projects </a:t>
            </a:r>
            <a:r>
              <a:rPr lang="en-US" sz="8800" dirty="0">
                <a:solidFill>
                  <a:schemeClr val="bg1">
                    <a:lumMod val="50000"/>
                  </a:schemeClr>
                </a:solidFill>
              </a:rPr>
              <a:t>to get forage on the ground </a:t>
            </a:r>
          </a:p>
          <a:p>
            <a:r>
              <a:rPr lang="en-US" sz="8800" dirty="0">
                <a:solidFill>
                  <a:schemeClr val="bg1">
                    <a:lumMod val="50000"/>
                  </a:schemeClr>
                </a:solidFill>
              </a:rPr>
              <a:t>Conducting beekeeper interviews to identify recommendations for </a:t>
            </a:r>
            <a:r>
              <a:rPr lang="en-US" sz="8800" dirty="0">
                <a:solidFill>
                  <a:schemeClr val="accent1"/>
                </a:solidFill>
              </a:rPr>
              <a:t>nutrition supplement research and development</a:t>
            </a:r>
          </a:p>
          <a:p>
            <a:endParaRPr lang="en-US" sz="8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b="1" i="1" dirty="0"/>
          </a:p>
          <a:p>
            <a:endParaRPr lang="en-US" sz="2800" dirty="0"/>
          </a:p>
          <a:p>
            <a:pPr marL="0" indent="0">
              <a:buNone/>
            </a:pPr>
            <a:endParaRPr lang="en-US" sz="2800" i="1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18</a:t>
            </a:fld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5" name="Picture 4" descr="Honey Bee_03252014_v1-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72" y="4490696"/>
            <a:ext cx="2155335" cy="2197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137012"/>
            <a:ext cx="8229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Goal: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Ensure honey bees – especially </a:t>
            </a:r>
            <a:r>
              <a:rPr lang="en-US" sz="2200" dirty="0">
                <a:solidFill>
                  <a:schemeClr val="accent1"/>
                </a:solidFill>
              </a:rPr>
              <a:t>in and around production agriculture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– have access to a </a:t>
            </a:r>
            <a:r>
              <a:rPr lang="en-US" sz="2200" dirty="0">
                <a:solidFill>
                  <a:schemeClr val="accent1"/>
                </a:solidFill>
              </a:rPr>
              <a:t>varied and nutritious diet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throughout their lives</a:t>
            </a:r>
          </a:p>
          <a:p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08090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446527"/>
            <a:ext cx="8229600" cy="659897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CROP PEST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297" y="1868113"/>
            <a:ext cx="7914503" cy="23314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i="1" dirty="0"/>
              <a:t>Activities</a:t>
            </a:r>
          </a:p>
          <a:p>
            <a:r>
              <a:rPr lang="en-US" sz="2400" dirty="0"/>
              <a:t>Supporting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BMP development, training and adoption</a:t>
            </a:r>
            <a:r>
              <a:rPr lang="en-US" sz="2400" dirty="0"/>
              <a:t>, including through development of pollinator best management practices for soybeans and for pesticide applicators  </a:t>
            </a:r>
          </a:p>
          <a:p>
            <a:r>
              <a:rPr lang="en-US" sz="2400" dirty="0"/>
              <a:t>Supporting </a:t>
            </a:r>
            <a:r>
              <a:rPr lang="en-US" sz="2400" dirty="0">
                <a:solidFill>
                  <a:schemeClr val="accent1"/>
                </a:solidFill>
              </a:rPr>
              <a:t>State MP3 </a:t>
            </a:r>
            <a:r>
              <a:rPr lang="en-US" sz="2400" dirty="0"/>
              <a:t>conversations by convening a national symposium</a:t>
            </a:r>
          </a:p>
          <a:p>
            <a:r>
              <a:rPr lang="en-US" sz="2400" dirty="0"/>
              <a:t>Developed an </a:t>
            </a:r>
            <a:r>
              <a:rPr lang="en-US" sz="2400" dirty="0">
                <a:solidFill>
                  <a:schemeClr val="accent1"/>
                </a:solidFill>
              </a:rPr>
              <a:t>incident reporting guide </a:t>
            </a:r>
            <a:r>
              <a:rPr lang="en-US" sz="2400" dirty="0"/>
              <a:t>for incidental pesticide exposure 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i="1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19</a:t>
            </a:fld>
            <a:endParaRPr lang="en-US" dirty="0">
              <a:solidFill>
                <a:srgbClr val="10315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43110" y="4199540"/>
            <a:ext cx="2638324" cy="2507592"/>
            <a:chOff x="4765808" y="2482014"/>
            <a:chExt cx="1406392" cy="14063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808" y="2482014"/>
              <a:ext cx="1406392" cy="140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4787901" y="2493433"/>
              <a:ext cx="1367366" cy="1375730"/>
            </a:xfrm>
            <a:prstGeom prst="ellipse">
              <a:avLst/>
            </a:prstGeom>
            <a:noFill/>
            <a:ln w="762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787901" y="2493433"/>
              <a:ext cx="1375884" cy="1384300"/>
            </a:xfrm>
            <a:prstGeom prst="ellipse">
              <a:avLst/>
            </a:prstGeom>
            <a:noFill/>
            <a:ln w="3810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72297" y="1276254"/>
            <a:ext cx="7914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Goal: </a:t>
            </a:r>
            <a:r>
              <a:rPr lang="en-US" sz="2200" dirty="0">
                <a:solidFill>
                  <a:schemeClr val="accent1"/>
                </a:solidFill>
              </a:rPr>
              <a:t>Control crop pests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2200" dirty="0">
                <a:solidFill>
                  <a:schemeClr val="accent1"/>
                </a:solidFill>
              </a:rPr>
              <a:t>safeguard pollinator health</a:t>
            </a:r>
          </a:p>
        </p:txBody>
      </p:sp>
    </p:spTree>
    <p:extLst>
      <p:ext uri="{BB962C8B-B14F-4D97-AF65-F5344CB8AC3E}">
        <p14:creationId xmlns:p14="http://schemas.microsoft.com/office/powerpoint/2010/main" val="204483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442390"/>
            <a:ext cx="7772400" cy="1470025"/>
          </a:xfrm>
        </p:spPr>
        <p:txBody>
          <a:bodyPr/>
          <a:lstStyle/>
          <a:p>
            <a:r>
              <a:rPr lang="en-US" dirty="0"/>
              <a:t>A diverse, collaborative,</a:t>
            </a:r>
            <a:br>
              <a:rPr lang="en-US" dirty="0"/>
            </a:br>
            <a:r>
              <a:rPr lang="en-US" dirty="0"/>
              <a:t>private-public partnership addressing the multiple factors impacting honey bees</a:t>
            </a:r>
          </a:p>
        </p:txBody>
      </p:sp>
      <p:pic>
        <p:nvPicPr>
          <p:cNvPr id="5" name="Picture 3" descr="C:\Users\jshapiro\Desktop\Logo\HBHC Logo Horiz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17" y="1451374"/>
            <a:ext cx="5045765" cy="17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0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432913"/>
            <a:ext cx="8138160" cy="719072"/>
          </a:xfrm>
        </p:spPr>
        <p:txBody>
          <a:bodyPr numCol="1"/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HIVE MANAGEMENT</a:t>
            </a:r>
            <a:b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129" y="2328670"/>
            <a:ext cx="8031892" cy="2184247"/>
          </a:xfrm>
        </p:spPr>
        <p:txBody>
          <a:bodyPr/>
          <a:lstStyle/>
          <a:p>
            <a:pPr marL="0" indent="0">
              <a:buNone/>
            </a:pPr>
            <a:r>
              <a:rPr lang="en-US" sz="2200" b="1" i="1" dirty="0"/>
              <a:t>Activities: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Developed a </a:t>
            </a:r>
            <a:r>
              <a:rPr lang="en-US" sz="2200" dirty="0">
                <a:solidFill>
                  <a:schemeClr val="accent1"/>
                </a:solidFill>
              </a:rPr>
              <a:t>guide to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Varroa control methods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and accompanying </a:t>
            </a:r>
            <a:r>
              <a:rPr lang="en-US" sz="2200" dirty="0">
                <a:solidFill>
                  <a:schemeClr val="accent1"/>
                </a:solidFill>
              </a:rPr>
              <a:t>educational videos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Research and testing into </a:t>
            </a:r>
            <a:r>
              <a:rPr lang="en-US" sz="2200" dirty="0">
                <a:solidFill>
                  <a:schemeClr val="accent1"/>
                </a:solidFill>
              </a:rPr>
              <a:t>new varroacides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Support of </a:t>
            </a:r>
            <a:r>
              <a:rPr lang="en-US" sz="2200" dirty="0">
                <a:solidFill>
                  <a:schemeClr val="accent1"/>
                </a:solidFill>
              </a:rPr>
              <a:t>Bee Informed Partnership’s Tech Transfer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20</a:t>
            </a:fld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5" name="Picture 4" descr="Honey Bee_03252014_v1-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03" y="4339016"/>
            <a:ext cx="2393751" cy="2382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821" y="1247322"/>
            <a:ext cx="7834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Goal: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Put the </a:t>
            </a:r>
            <a:r>
              <a:rPr lang="en-US" sz="2200" dirty="0">
                <a:solidFill>
                  <a:schemeClr val="accent1"/>
                </a:solidFill>
              </a:rPr>
              <a:t>best available tools, techniques, and technologies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in the hands of beekeepers so they can </a:t>
            </a:r>
            <a:r>
              <a:rPr lang="en-US" sz="2200" dirty="0">
                <a:solidFill>
                  <a:schemeClr val="accent1"/>
                </a:solidFill>
              </a:rPr>
              <a:t>better manage their hives</a:t>
            </a:r>
            <a:endParaRPr lang="en-CA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5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81000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Outreach, Education, and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22" y="2295865"/>
            <a:ext cx="8056605" cy="1924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i="1" dirty="0"/>
              <a:t>Activities: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Promoting </a:t>
            </a:r>
            <a:r>
              <a:rPr lang="en-US" sz="2200" dirty="0">
                <a:solidFill>
                  <a:schemeClr val="accent1"/>
                </a:solidFill>
              </a:rPr>
              <a:t>public-private  education, communications, outreach, and collaboration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across diverse stakeholders, through </a:t>
            </a:r>
            <a:r>
              <a:rPr lang="en-US" sz="2200" dirty="0">
                <a:solidFill>
                  <a:schemeClr val="accent1"/>
                </a:solidFill>
              </a:rPr>
              <a:t>experiential learning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and other platforms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Develop </a:t>
            </a:r>
            <a:r>
              <a:rPr lang="en-US" sz="2200" dirty="0">
                <a:solidFill>
                  <a:schemeClr val="accent1"/>
                </a:solidFill>
              </a:rPr>
              <a:t>outreach materials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2200" dirty="0">
                <a:solidFill>
                  <a:schemeClr val="accent1"/>
                </a:solidFill>
              </a:rPr>
              <a:t>opportunities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i="1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21</a:t>
            </a:fld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5" name="Picture 4" descr="Honey Bee_03252014_v1-3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43" y="4220071"/>
            <a:ext cx="2391236" cy="2379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022" y="1311321"/>
            <a:ext cx="8099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Goal: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Work together to </a:t>
            </a:r>
            <a:r>
              <a:rPr lang="en-US" sz="2200" dirty="0">
                <a:solidFill>
                  <a:schemeClr val="accent1"/>
                </a:solidFill>
              </a:rPr>
              <a:t>improve honey bee health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, develop </a:t>
            </a:r>
            <a:r>
              <a:rPr lang="en-US" sz="2200" dirty="0">
                <a:solidFill>
                  <a:schemeClr val="accent1"/>
                </a:solidFill>
              </a:rPr>
              <a:t>outreach materials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; and develop </a:t>
            </a:r>
            <a:r>
              <a:rPr lang="en-US" sz="2200" dirty="0">
                <a:solidFill>
                  <a:schemeClr val="accent1"/>
                </a:solidFill>
              </a:rPr>
              <a:t>future research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2200" dirty="0">
                <a:solidFill>
                  <a:schemeClr val="accent1"/>
                </a:solidFill>
              </a:rPr>
              <a:t>demonstration projects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3008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446527"/>
            <a:ext cx="8229600" cy="1610873"/>
          </a:xfrm>
        </p:spPr>
        <p:txBody>
          <a:bodyPr/>
          <a:lstStyle/>
          <a:p>
            <a:r>
              <a:rPr lang="en-US" sz="3200" dirty="0"/>
              <a:t>Bee  Integrated Demonstration Project</a:t>
            </a:r>
            <a:endParaRPr lang="en-US" sz="32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43920"/>
          </a:xfrm>
        </p:spPr>
        <p:txBody>
          <a:bodyPr/>
          <a:lstStyle/>
          <a:p>
            <a:r>
              <a:rPr lang="en-US" dirty="0"/>
              <a:t>Will demonstrate how honey bee health can be improved using a portfolio of tools together in the same agricultural landscape to address multiple factors.</a:t>
            </a:r>
          </a:p>
          <a:p>
            <a:pPr lvl="8"/>
            <a:r>
              <a:rPr lang="en-US" sz="2400" dirty="0"/>
              <a:t>Forage establishment</a:t>
            </a:r>
          </a:p>
          <a:p>
            <a:pPr lvl="8"/>
            <a:r>
              <a:rPr lang="en-US" sz="2400" dirty="0" err="1"/>
              <a:t>Varroa</a:t>
            </a:r>
            <a:r>
              <a:rPr lang="en-US" sz="2400" dirty="0"/>
              <a:t> monitoring and treatment</a:t>
            </a:r>
          </a:p>
          <a:p>
            <a:pPr lvl="8"/>
            <a:r>
              <a:rPr lang="en-US" sz="2400" dirty="0"/>
              <a:t>Crop pest management BMPs</a:t>
            </a:r>
          </a:p>
          <a:p>
            <a:pPr lvl="8"/>
            <a:r>
              <a:rPr lang="en-US" sz="2400" dirty="0"/>
              <a:t>Outreach and education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integrat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3" y="3581483"/>
            <a:ext cx="2863345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61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4019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59" y="1595426"/>
            <a:ext cx="5182315" cy="4525963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accent1"/>
                </a:solidFill>
              </a:rPr>
              <a:t>Collaborative network of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diverse, private and public sector stakeholders to unpack these </a:t>
            </a:r>
            <a:r>
              <a:rPr lang="en-US" sz="2400" dirty="0">
                <a:solidFill>
                  <a:schemeClr val="accent1"/>
                </a:solidFill>
              </a:rPr>
              <a:t>complex issues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and find solutions to honey bee health</a:t>
            </a:r>
          </a:p>
          <a:p>
            <a:pPr marL="0" indent="0">
              <a:buNone/>
            </a:pP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Honey Bee Health Coalition is engaging</a:t>
            </a:r>
            <a:r>
              <a:rPr lang="en-US" sz="2400" dirty="0">
                <a:solidFill>
                  <a:schemeClr val="accent1"/>
                </a:solidFill>
              </a:rPr>
              <a:t> a variety of public-private partners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throughout </a:t>
            </a:r>
            <a:r>
              <a:rPr lang="en-US" sz="2400" dirty="0">
                <a:solidFill>
                  <a:schemeClr val="accent1"/>
                </a:solidFill>
              </a:rPr>
              <a:t>agriculture, research, government,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accent1"/>
                </a:solidFill>
              </a:rPr>
              <a:t> conservation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to promote </a:t>
            </a:r>
            <a:r>
              <a:rPr lang="en-US" sz="2400" dirty="0">
                <a:solidFill>
                  <a:schemeClr val="accent1"/>
                </a:solidFill>
              </a:rPr>
              <a:t>multi-factor solutions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for honey bee health.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23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AutoShape 2" descr="data:image/jpeg;base64,/9j/4AAQSkZJRgABAQAAAQABAAD/2wCEAAkGBxQTEhUUExQVFhUXGRcYFBcVGBcYHBgcFhQYFxwXFx0YHCggGB4mHBgYITEhJSkrLi8uFx8zODMsNygtLisBCgoKDg0OGxAQGywkICQsLCwsLCwsLCwsLCwsLCwsLCwsLCwsLCwsLCwsLCwsLCwsLCwsLCwsLCwsLCwsLCwsLP/AABEIANIA8AMBEQACEQEDEQH/xAAcAAACAgMBAQAAAAAAAAAAAAAABwUGAQQIAwL/xABNEAACAQICBwUEBgUICAcBAAABAgMAEQQhBQYHEjFBURMiYXGBMlKRoRQjQnKCsTNiksHRQ1OTorLS4fAXNFRjc6PC0xUkJUSDlLMW/8QAGgEAAgMBAQAAAAAAAAAAAAAAAAQCAwUGAf/EADMRAAICAQQBAwMBBwQDAQAAAAABAgMRBAUhMRIyQVETImGRFBUjQnGBoQYzUrHB0eEW/9oADAMBAAIRAxEAPwB40AFABQAUAFABQAUAFABQAUAFAGKAPDGYyOJd+V0jX3nYKPia8bS7PYxcnhIqGlNqWAiyVnmOWUS5Z/rNYfOqpXwRoVbXqLPbH9Sq43bNIbiHCoueRkkLXHiqqLH8Rqp6r4RoV7E365foQ2I2r49jdTCg6CO/9pjUP2qXwMrYqsYbZqvtN0if5ZR5RrUf2iZatm06PpNqGkR/KofONa9WpmRlstD+Ub+E2u41fbSCTxKsv9lq9WqfuiqexVv0yZPaP2zIf0+FdeGcTh/O4YLb4mrFqV7idmx2r0vJb9Ea+YDEWC4hVY8Fl+rP9awq+NkZdMzbdFfV6ossoNTFcBQBmgAoAKACgAoAKACgAoAKACgAoAKACgAoAKACgAoAitPaxYfBpv4iVUv7K8Wb7qjM1GUlHstqostl4wWRU6x7XJ5LrhEEKe+9mc5ch7KfPhy4UrPU/wDE39Nsi7tf9hfY/HSTvvzSNI/VyTa5vYX4DwGVLSnKXZtVaeqpYgsGvUS/Ji9GCLnFds3MLoueQXjgmkHWOKRx/VU1NVyfSKJ6umHqkbC6uYw/+0xX9BKPzWvfpT+CH7w0/wDzR8toDFjjhMUPOCX+7R9KfwC1+nbwpIj5FKmzAqRxDAgjzvUHFjCug+mj5vXhPPwBoB4JjQOtGKwf6CZlX+bPeTn9k5DjfK1WwulHoR1G30Xdrn5GfqztbiksmMTsW/nEuYz5j2k+Yy48qahqE++DB1Wz2V8w5X+Rk4bEpIoeNldGF1ZSCCOoI40xkyHFp4Z60HgUAFABQAUAFABQAUAFABQAUAFABQAUAfLMALnIDiTQCFfrttTWMtDgd13GTTHNF/4Y+2fHh50tZeo8I2dFtMrfus4QosbjJJXMkrs7tmWY3PG/oPAZCk5ScuWdNVTCpeMEeSKSQACScgALknoAMzXiTfROc1FZky7av7MMZiLNIBh0Od5L7/L7AzHPIkHKmI6eT7MjUbzVDiHIwNDbJ8FFYyl52Fr753Vv4IvLwYmr40QRj3btqLOnj+hbtH6Ew8NuygiS3Aqig/G16uSS9hCds5vMnk369KwoAKAPPEYdXG66qy9GAI+BoPU2uiu6U1AwE997DqpOe9HdDe1vs/lVbqi+0NV66+v0yZRtNbHGFzhZ97okwAP7ai39UVRLTL2NSnfJLiyP6C701oLEYVt3ERPH0JF1b7rDunyvel51yj2bdGspuX2sjqrGia1Z1pxGBfegfuk3eNrlG8xyPiM6thbKAhq9BVqFzw/keWpuvEGPWw+rnAu8THPxKH7a+PlcCnoWRmuDltXorNO/uXHyWgVYJmaACgAoAKACgAoAKACgAoAKACgDxxWJWNGeRgqKCWZjYADiSaD1Jt4Qitf9oUmMLQwXTDcOjS25t7qn3fjxsEbb88ROn2/a1BKdq5+PgotLG3wi26m6g4jHWf8ARQfzrD2v+GPtefCr66HLlmVrN1hT9sOWOnVrVHC4JfqY7vbOV7M7etsvIWFOxgo9HM36q295myeqYuFABQBq4zScMQvLNFGOruqj+sa8yiUa5PpMj/8A+uwH+3YT/wCxD/eoyj36U/h/obWD09hZTaLEwSHoksbf2TRlA6ppZaf6G+rA8DevSBmgAoA8sXhkkUpIqup4qwBB9DXjWT2MnF5Qr9btkqteTAndbiYXPdP3G4rzNjceVL2adPmJtaPeJw+23lfPuKbGYV4naOVGR1yZWFiPT9/OkpRcXhnSVXQtj5QeT4w8zIyujFWU3VlNiCOYNCbTyj2yuNkXGS4HZs62ijEkYfFFVn4I/BZfD9V/DgeXSn6rvLh9nK7htzofnDmP/QxavMkzQAUAFABQAUAFABQAUAFAHxK4UFmIAAuSeAA5mg9Sy+BB7R9eGxshhiNsKhytxlI+236t/ZHr0sjddl4R1G2bcq19Sff/AEUmljacklljZ2ebNLhMTjVPvRwEW8mlHz3Pj0p2qjHLOZ3DdXPNdXXyNpFAAAAAGQA5W5CmjCzkzQBBaxa34TBZTSjf4iNe858d0ZgeJsMqhKyMexijS23P7ELPTm2CdyRhYkiX3pO+/LMAHdXnx3vSlpan4NujY1jNr/QpektZ8ZOfrcTKeOQYqM+VlsLVQ7pv3NSvb9PDqJDhR0FQyxpQiukFq8yS8UBUdK9yzxxi+0buj9KzwEdjNJHY3AR2Av8Advb5VJWSXTKLNJTZ6olu0PtVx0NhJuTrzDjdb0defiQaujqZLszbtlqlzB4GPq5tKweJIVm7CQ5BZbAE9Ff2T5ZGmYXRkYuo26+nlrK+UXMGrRAzQBXtb9UYMfHuyDdkH6OVbby+H6y9VPXkbEQnWprkZ02rs08sxYgdZtXpsDMYph4o49mReq/vHEfA1n2VuDOu0eshqY5XfuiKBtmMiMwRkRbmOlQXA3KKksPod2y7Xr6UBhsQ316juOf5VR1/XHPqM+tP02+fD7OS3Hb/AKD84el/4GNV5lBQAUAFABQAUAFABQBigBQbYNcd4nAwNkLfSGU8Tx7LL03vh1pW+zH2o3tp0Pl/FmuPYVJNJnSZSQ4dl2oG7uYzFL3+METfZB4SOPetwHK+efB2mnx+59nL7nuTsbrh1/2NSmTFPLF4pIkaSRgiKLszGwAHMk15k9jFyeEJ3XTapJITFge5HwMxHff7gPsDxOflzVs1HtE6DRbR/Pd+gtJHLEsxJY5kkkknqSczSjbfZ0EIRgsRWD5rwmZjUk2AJPQZn4CvUm+iuVkI+p4JfBaq42X2MJOb8C0bID5M9h86sVM37C09x08OHJEj/o60n/sjf0kH/cqX7PMo/e+m+f8ABpY3U7Hxe3hJ/wACdp8496ouia9iyG56eX8xDTRMhs6sp6MCp+BqDi12NxuhL0tM+KiWZMGvTx8otuqOv+JwRVSe2g4GNzmB/u24qfA3HLLiL673HhmVrNqrt+6HDHlq3rHBjYu0ge9snU5Mh6MOXnwNOxmpLKOYvonTLxmiWqRSROsur8ONgMMwy4qw9pG5Mp5H8xkajKKksMuovnTPzgznbWbQEuCnaGUcM0ccHXkw6eI5Gs6ytwZ2Oj1cdRDyXfuRsE7IyujFXUhlYcQRwIqKeHlDFtUbIuMumdFaga1rj8OGNhMllnQcjbJgD9lrXHqOVaNc1NHF6zSy09ji+vYtFWCgUAFABQAUAFABQBWdoGsgwOEaQW7Vu5CD7x+14hRn6eNV2TUY5GtHp3fao/qc4ySFiWYksSSxPEkm5JrOby8nawgoRUY+xftlGp30qX6TMt4Im7qkZSOM/VVyJ6mw6imNPXn7mYu7a7xX0odvseoFOnNGrpTSEeHiaWVgiILsT+Q6k8AK8bSWWShCU5KMezn3XjXabHuRmmHB+riHO3BpOrc7cB86QtucuEdZodujQlKXMirVSahvaH0RNipOzw8bSNztwUdWJyUeJqUISl0L6jVV0LM2NTV3ZBGoDYyQueccRKqPAt7Tem7TcNOl2c9qd4snxXwv8jE0ZoXD4cWghjjA91QD8eJphRS6Mqds5vMnk369KwoAKANbH6OimXdljSQEWs6hsvWvGk+yUZyi8xZQtYNkmGlu2GZoH92+/GTcnge8vobZcKplRFmnRu91fEuUKfWLVnE4J93ERkA+zIuaN5N18DY+FKTqlHs6DTa6q9fa+fgiKrHTe0LpebCyiWByjj1DD3WH2hU4TcXlC2p0sL4+MkdB6ka3xaQh3l7sq2EsV81PUdVPI+lPwmpLKOQ1Wlnp5+Mv7FkqwVK3r3qqmPw5TISr3oX91uh/VPAjyPECoWQUlga0mplRYpL+5zliMO0bsjgq6EqyniCpsQazZLDwdpVZGyClH3JnUrWNsDikmF9w92Zc80JzNuZHEf41ZTZ4yFNx0qvq47XR0rh5ldVdCGVgGVgbggi4IPMEVonGtNPDPSg8CgAoAKACgANAHPO1LWA4rGsqm8UH1aW4Ej239Tl5KPGkL55lg6zadN9OrzfbK5oXRj4nERQR+1I26PAWuzHwCgn0quEfKWB3VXqitzZ05obRkeGgjgiFkjWw8eZJ8SSST1NaSWFg4myx2Scpds22Nhc+tekBAbTNcjjZjFE3/loz3LZdowyMh8OIA9eeSN9uXhHU7XoVXH6k+3/gpVLmyWrUXUmXSD3N48Op78nX9SO/FvHgPlV1VPly+jL1+4qheMeZD70JoWHCRCKBAij1JPVic2PnT0YqKwjlbbZWy8pPkkKkVnxLKqi7MFHUkAfOg9Sb6KzjtoujYjY4pGNr/VB5R8Y1Kj1NVu2K9xqvQ6ifpiRv+lrR9+M3n2R/jeo/Xh8l37r1P/EkMFtH0bIbDEqp/wB6rxj9p1C/OpK2D9ymeg1EFlxLPh8QrjeRlZTwKkEfKp/0FXFrs9K9PDwx2DjmQxyorowsysLg141nslGTi8piQ2h7PGwd58NvPh/tA5tF582Tx4jn1pO6nHMTpNu3T6j+nb37MoFLG4SOgNMyYOdJ4T3l4g8GU8UbwP8AA1Oubi8iur00dRW4s6R1b03HjMOk8RyYZjmjD2kbxB+PEZGtGMlJZOMuplVNwl7EnUioUO2rVmxXHRrxITEW68EkP9knxWldRXx5I3dn1eJfSl79CopM6Ud2xbWHtcO2Fc9+CxS/ONjlb7py9V60/RPMcHJ7tpvpW+S6YyKvMkKACgAoAKAIDXrTP0TAzTA2fd3Y/vv3V87Xv6Gozl4xyMaWp22xgc0H49Sf31lvnk7mMVFJDd2H6B7smMYZkmKInoLFyPM2H4TTunhhZOZ3nUeU1WukNmmTEFztj1mMEAw0TWkm9sjisY426Fj3fLe86ovs8Uam16T61nk+kI+kDrsYLFqNqq+kMQEzWJe9M45Dko5bx5ep5VdVX5Mztx1q08ML1M6L0dgY4I0iiULGgCqo5AfmfE8afSS4RyE5ynJyl2zYJr0iLXXPapHCTFgwssgyaQ/o1PQW9s+WXjS9l6jwjW0e1Tu+6fCFHpfTeIxTb2ImeU/rGyjyVbKPQUpKyUu2dFToqavTE0KgNBQAUAbuitLz4Zt7DyvEePdOR4cVPdbgOIqcbJR6FrtJVcvuiNbU7aurlYscBGxIAmUHcJJsN8fY5Z8OeQ4NV3p8M5/WbTOvMq+V/kaKMCLg3B4EUyYzQOgIIIBByIPAg8jQCYhdp2pX0KTtoFP0aQ8OPZMfs/dPL4dKSvqxyjp9r1/1F9Ob5KLSxtl52T6znC4oQufqZyFN+CPwVvC/snzHSmNPZh4Zi7vpPOH1Y9oflPHLmrpTAJPDJDILpIpVvUca8aysEoTcJKS9jl7SmAeCaSF/ajdkPjY5MPAixHgRWZOPi8Hc6a76tSmiV1F019Ex0MpNkJ3Jem4+RJ8AbH0qdMvGQtuWn+tS8do6WrRONM0AFABQBigBR7dtKf6vhgeszjPhmiX5EE7/AOzSuplxg3dkpzNzfsKdELEKOJIA8ybClEss6KyahFyfsdRataLXC4WGBRYRoAeGbcWJtzLEk+dacVhYOEusdk3J+5IyOFBJyABJPgKkVpZOYdbNMnF4uacm4ZrR+CL3VA6ZC/mSedZtsvKR2ugoVNKXuRccZYhVF2YgKBzJNgB61BLLwNWTUIuT9jpPUfVxcDhEisO0PemYfacjP0HAeArShBRWDiNVe7rHJlgqYuJjanr40jNg8M1o1JWd1OchHGNSOCg8bcSLcL3Uuux9sTf2zblL+LZ/ZCxpQ6JY9jYwOBkmcRwxtI5+ygJPnlwHjUoxcuiq7UV1LM3gveidkOMkF5njg6L+kbyO6d0ejGr46Z+5k273BP7Fkm/9DC2/1pr/AHBb871P9mXyLfvuefSQeltkWMjF4XinyzX9G3kN47p9WFQlpmuhmre4N/esFFx2Ckhcxyo0bjirgg+fiPEUvKLj2a1OortWYPJr14Xf1GFsx18bDOuGxDE4diAjNn2JPDP3Cfhx601Td7Mwdz25NO2v+48wacObNPTGjI8TC8EqhkcWI+YI6EGxB6ivGsrDJ12SrkpR7RzJp3Rb4XESwSe1G1r9RxVvVSD61mzj4ywdvpL1fUpmj/nKoJ4L5RUk4s6R2e6c+l4GKRjeRR2cvi6ZFsuos3rWnXLyjk4fWU/RucSyVMWEltu0T2eJjxAGUylW+9HbP1Uj4eFJ6mPKZ0eyX5i63/UWxFKm81lYOmdRtKfScDh5SbsUCub37yd038bi/rWpB5imcLqqnXbKP5J6pFAUAFABQBzrtTx3a6Tn42j3YhfluLc28N5mPrWfqHmWDrdor8aM/JrbOtH9vpLDIR3VftG8olLi/gWCj1oojmZZulvhp3j3Okq0DjipbVNKGDR0xU2eTdiXj/KGzcOB3A9j1Aqu2WItjmgq+pfFHO9Zp23Redj2hRPju0YXTDrvn77d1B/ab8IpjTxy8mNvN/jUoL3H5TxyxStqusxweE3YzaaYlEI+ytu+/oLAeLDoaqun4xH9u0317cPpdnPwrOOySwsIntTtWJMfP2SHdVbGV/cU/mxzsPA9Ktrr82I67WrTw/PsdB6u6u4fBR9nAgX3mObOerNxP5Cn4xUVhHJXXztl5TZK1IpM0AYoAitYtXcPjY+znQN7rDJkPVW5fl1qMoqS5Lqb50y8oM581x1XlwE/Zyd5GzikHB1/cw5j9xFIW1+DOt0OtWph+fcgqqHms8Dz2PazHEYc4eVrywWAJ4tGfZJ6lfZ9BWhRPyjycjuel+jbldMYVXGYKTbnoUWhxajO/ZSHrxZCfgw9aV1MOMm5st+Jut+4paTOmGdsL0ruzzYYnKRO1XhbeQhW8SSrD9g03ppexz2909WIc9NnPFI2w6O7XRzNa7Quso8hdWv4brN8BVV0cwNDbLfp6hfkQNZx2WR07C9Ib2GnhJuYpAwHRZVuP6yvT2neYnKbzX43eXyM2mDICgAoAwaAOWNPTl8VO5N96WQ38N8gfK1ZljzJncaOPjRFfgvGw3C72Mmk9yK37bj+7V+mXbMrfJ/bGI4NMaZgwqb+IlSJeRY2v4AcSfAU23g56MXJ8Ca2r684XGpDHhpGcKzM5KOg9mwycAniaXvfksI2trrdU3OYu1lB50m4tHQxuhLpj12JYDcwLS2zlkY+idwW9QaeojiBy27WeV7XwMOrzLOedq2l/pGkZQDdIPql819vyO8SPw0hqJZlg6vaKfCny+SngdASeQHE+AqhLJqykopt+x0rqJq6MFhEjsO0YB5iObkZi/MDgPAVp1x8Y4OI1d7utcmWGpiwutbdqsOHdosMvbyKbM17RqQeAIzc8eGXj0onco8I1NLtdly8nwimDa7j7+zh7X4bjcOl9+qf2mRpfuSr5ZeNT9qEOKcRTr2ErGyG90ck+yDxU+B+NXwujLgy9VttlPK5QwKuM0r2vWrq47CSRWHaAFoWP2XUZZ2yB4HwNQsj5LAzpL3TYpI5rZSCQQQQbEHiCMiDWa1h4O2hJSipIsGz/Sxw2kIJL2Vm7OTxWTu5+TbrfhqymWJCG50/Uof45Ola0Tjyv6/6N+kaPxMdrncLKB70ZDr81FQsWYsY0lnhdGX5Oab1mHcp8Fj2d4zstJYZrgAvuG/R1Kn86uoeJmdulfnp2dJ1oHHkZrPhRLhMQhFw0Ugt+EkfOvJLKLKZOM018nLgNZR3kXlDN2E4gjE4iPk0SsfON7D/APQ03pX2YG+x4ix1U2c8FABQB8THut5H8qD1dnJQYnM8TmfXOsqXZ3lXoQxdmWl48Fhcfi3F9wRqq82Zt7dUeZPoLnlTWneItmHu8XZbCCF1p7TU2Lmaadyznhc5KOSoPsqOgrxybPaqY1rCI+vC0zQe5LrqNtGxGA3Y2+twwOcZtvJckkxt5kndOXlnVkLMcCOp0iszJdj+1f09BjIBPA+8h43yKkcVYciKYzlGRKEoy8WcyaQmLyyOxuXkdmPUs5Yn4ms2bzJnbaWOKYr8Ezs+wIm0jhkIuA++R4Rgt+YFSoWZC+52eGnePc6VrROOKZtX082FwJ7MkSTN2SsOKgqSzeHdBF+pFVWy8Yj230K65J9HPQrPOwSSXAXoweZRkGvVwDSksM6K2X6fbGYFWkJMkTGKQn7RVVYN43Vlv43rQql5RycbraPo3OKLbVgoc2bRcEIdJYlBYDfDgAWt2iB/+qs+9Ymdhtdnnp1+OCuByuYNiMwehGYqpdjtqzBo6u0bNvxRte+8im/moNai6OEmmpNM9MTFvIy+8CPiLV6+jyL5OUJo91mX3WI+BIrLksNnd0S8q4v8GzoZrYiA9JYj8JFr2v1Ihq1mmS/B1UK0zhjDKCCDwORoBPDyclf41ly7Z3lDzXH+hfNi0pGkbe9E9/Qqav03qMvel/CT/I+6dOXCgAoA85/ZbyP5UHq7OS0FgAeVZT7O8q9CPXEaQYYcwC4DSLI2fHcVlAP7V6trlxgR1lSdin+CKqYuFeAFAGaAJ/UvWiTAYgSKWMbd2aMHJ1PO3DeHEHzF7E1OM2he6iNnPujRZgSSOBJIv50tLs3qV9iX4LbsonCaTgvzEijzKG1W6d/cZu8Rbo/ozoinzlCh7VdWpMauHCSRoI3cuZCQArKMwACWItw8eIqm2PkuzS2691SbUc5KXh9WsDAd0h8XLxz7qC3E7qnh4saXxFdcms5XT5sfivhFT1t0nGzCJNwbp9mJQETwBAsT90W8TUXH3ZfXf1CJBiqx5Dt2E4cjCTub2aay357kaXI65kj8Jp3Tr7Tl94knfgZlXmUc77WWvpXEeAiH/JSkdR6jq9n/ANj+5T34GqEak/SzqfV6IrhYFPERoD+yK1I9HCXPNja+SQJr0rOT8cfrZPvv/bNZlnqZ3OkWKY/0R96MS80Q6yRj4uBXkPUiWpeKpP8AB1agyFaZwr7CvTw5JP8AH86y5+pnd6f/AGo/0LzsYX/1IHpFJ/0ir9N6jN3p/wAFL8j+p05YKACgDBFAHK2mot3ETra1pZBbyka3yrMsWJM7jSS8qYv8ETi+VSrKtX2jXqwTCg8Cg9C9B4F6AyTWrWhp8W5jw8ZcgXY5BVBNrsxyFRdTk+C+OthTH7xlar6gfRZY8RiMSBJGwZY4BvZ9GdhnlcEAetWQrUHlsT1Gqs1MXCMePyXLSetx9mMZnhbM+lSdzfCKattjFeVjNPD6vYrFnencxR9OLn9y0Kpy5kFmuqpXjUhXa7jF4eQ4eaMQRn2VjuUlA+0XPel4jI8LjIVVYnHgf0MqrV5N5f59imW79R/lLcfxSf1b1enxsojgW+Y33Psxg82Pxy4m1eQrcmT1WshRHl8/B0noDRCYXDxwRjuoLX6niWPiTc+tPxWFg5G2x2Scn7m5PKEVmY2VQSxPIAXJqRBLLwjlvWDSP0nEzT/zjsw8r2Xj4AVm2S8pNna6Or6dMYnjozCGaaKIC5kdEt95gP315BZkkT1Vn06pS/B1XCgVQo4AAD0Fq0zh32aensWIsNNIxsEjdiellJryXCJVpymkvk5XB68edZb7O8gsRSJXVPC9rjcMgyvNH/VYN+6p1LM0KbhNR08snUNaRxZraUn7OGVx9lHb9lSa8ZKHqRyivCst8s7yuPjFIZOwuG+Mma2Sw2v0LSLb5KfhTOmXLMTfH9sUO+nDnAoAKACgDm/aXhOy0niR7zBx5OitSF6+867ap+WnX4KjihlUIDGqj9uTUq0zwoABQeE9onVLEz2ITcX3ny+XGvMk1XJ8su2h9QcPFZpyZW6Hur8Ac/U17k9+n8Fll0tFh4wibkSDgqgKPQDjUXYTho8vLIyLT0MhO/MY1GZujkn7oAzPhUI2Rb5Y3bpLq45hDJJ6g63YSTFNB2JiYgdjJKQWkNu8rDgjcwATcXz6s0zg3wYe4afUxj5T6918DPpkxDwxuCjmUpLGkiHirqGHwNeNJkoycXmLK9/o70be/wBEjv8Ai/Lerzxj8Fn7RbnPkyw4LBxxIEiRI0HBUUKB6DKvcJFcpOTy+T3r0iKvbDriqo2Bha7t/rBU+wvHs7jm3MdOPGl77MLCNfa9G7J/Ul0hOUkdQMPYvoIzYs4lh3MODu+MjqQPgpJ8yKZ08OcmHvGpxFVr3HpThzhRNsulex0eYwbNOyxi3ug77+lhu/jqq6WImhtlTsvX45EHWedgXnY5o/tdIq9u7DG8hNsrmyKL8j3iR900xp45lkx95s8aVH5Y/qdOXKvtMx3Y6NxDZ3ZRGLdZGCj86hY8RY1oq/O+KOcKzDthybBsFaLFTe+6Rgf8NS1x6yW/DTumX2nMbzPNqj8IalMmMFAGKABjagEsiS2zQxy4qGWGRHYxlJArKQu45Kk25nfYfhFI6mUU+zqdjoucZJxePyUL/wAMJFiwHzpRWpM6CehlKDyyKw+AkkYqiFiONuXn0pvPGTn/AAbl4os2itR3exlbdHRf41Hzz0XrS49bLlovV+CDNUF/eOZ+JqP9SxRS4ijcxmlY4luxAH+eVHlgkqm+yuY7WR3yjG6PebifJf41VK1D9GilLnpETmTvEkt1OZ/w9KocmzTrohX0fQWvMFx5YvDhl6EZqRxBGdShJxYrqaY2QfkXHU3aw0YWLGhnUCwmXNhb+cX7XmM/A3vWnXf7SOJ1e0NNyq/QauidO4bEi8E0cngrC4814imVJPoxZ1ThxJEjXpWaGldNYfDi880cf3mAPTIcTXjkl2ThVOb+1Ct1w2tFgYsCpAIsZ3Fjn/NqeHLvN8OdLWahfymzpNok35W/oKpmJJJJJJJJJuSTmSSeJpVvPJ0MIKC8Ym1onRsmJmSGFd6RzYDkOrN0AGZNewi5PCKtRfGmDlI6V1U0CmCwyQR52zdubuc2Y/54ADlWjGKisHGX3O2bmyXqRUc97VtYfpWNZUN4oLxoQcmb7bftd38N+dI3zy8HU7Vpvp1+b7ZTKoNYeWxPQ/ZYRsQw707Zfcjuo+e8fWnqI4jk5Pdb/qXeK9hi1eZgqNu+k+5h8MObGVvJQUUepZj+EUtqJYWDa2arysc/gT9JnSs6P2Z6O7DRuHU8XXtD/wDId78iK0a1iKRxWst+pdKRZpZVUFmIVRmSSAAOpJ4VNvAsouTwin6Z2kYSG4jLTsOUfs+rHL4XpeeqhH8mzpdh1d+G14r8/wDopmk9p2KkuIljhHh32+JsPlSk9dJ+lHQ6b/S9MebZOX+Cq6Q0rNP+mlkk8GYlf2fZ+VLSunLtm3Tt2mpX2QX/AJNS1VjiNXFzG+6PX15U1TWu2Ye5aqSl9OJpQxbrFgbG4IIyI8iKYbTMSMWpN5LvoTWS8R7ZhvJbve8DwJ8eVRfA1V93ZqY3WJ3yiFh77fuHOqZTS7H6dNKz0oiiCTvMSzdW/d0qiVjZp06SFf5Z7KtRGGz0AoIZPoCvTzJr6SlKR7261mJRX3Tu3HEBrWJGeVWxrfYhfrK0/pprPwV6rRIwyg8RevU2uiMoRl6lkG0hL7Pay7vu772+F7VapPxM6dFf1OjCqBwAqpts0IwjHpH1XhMkNB6Fnxcoiw6F2yvyVATbec/ZH+RepwrcuhbUauuiOZP+w/tRtSotHxnPtJmH1khFvwoOS/nT1daijlNXq56iWX18FpqwUKNtT1v+hwdlEw+kTCy9Y0ORkI+IHjnna1VW2eKH9BpHfZz0hA1nnXxWFhElq3oZ8XiYsOnFz3j7qjNm9B87VOuPlLArrdQqanI6fwWFWKNI0FkRVRR0CgAD4CtFcHGSbk8s9ia9PDmbXnTX0zHTTD2N7ci+4hIB4c82/FblWfdLykdhttH0qV8vk1NWdEHF4qGAA2dgHtfJBmxy4d0HPqRUao5kWa276VLZ1GqgCwyA4CtI4tsomvmp+KxsoaOdOyAFon3gAw4tkCGJ6nhS19MrOmbe1bnTo191eX8lUGy/G9Yf2z/dpT9hl8nQ/wD6jT49LPddlWK5ywD1c/8ATUloPyUS/wBVxzxX/n/4bcGyWX7WKRT+rEzfnItSWgXuymf+q5fy1/5/+Ehh9k8IHfxMpP6ixoP6wY/OrI6KC7Fbf9T6mT+xJf5/9Cr1s0K2Exk0LEmxBQnLeRhdW6dQfFTUXBQ+1E6tTLUr6ku/cjRUS7JLaM0TCIHxOJxCwLvbsAZDI0pGTdmoYGykgFrGxv0qbqc1lvBTHcFp7ElDyIpNMxnjvD0B/KlJaaXsb9W9VY+5YNhNKQ+98jUPoTRet1ofueq6Vh94/A0fRkH7xqbwiW1bhTGTCFZUjc+z2twG8Fte7c7G16sq0/nw2Ka7dv2ePlGORo6G2bwRkNO7TnpbcT9kEk+rEU7XpYR75OX1W/ai5eMftX47/Uts2j4nj7Jo0MVrbhUbtuluApnCxgxvOWfLPIu9Ydj8MhLYWUwnM7jjfQ+WYZPmPCqJaeL6NSjd7a+J8lJ0jsv0hH7Mayi9h2bi58bNa1UvTyRpw3il+rKIaTUHSW9/qcvxT8961SVUsFctfS5eSZKYDZnpGTjCI/8AiOo+G6TUf2eTLZbvQlxlly0FsbQENi5y/wDu4gVH4nPePoB51bHTpdmddvE5LEFgZei9Fw4eMRwRrGg5KLXPU9T4mmEkuEZE5ym8yeTbr0iVrXbXGHR8V2s8zD6qIHNvFvdXqfDK5quyxRQ1pdJO+WF0c76V0jJiJnmmbekc3Y8ugAHIAWAHhSEpOTyzr6KI0wUYmqTUS5tJZH1sn1R+iQdvKtp5gLg8UTiE8CcifTpT9Nfijkdx1f1rMLpF+q4zijbWtZfouEMSEdtPdF6qn23+HdHiw6Gqrp+MR/btN9a3npdiAFZ52HQ3dh2r+UmMccfqofIG7t6my/hPWnNPDCyc1vGo8pKtew2qZMUzQAUAFABQAUALvbDqz2+H+kxi8sAN7cWj4sPHd9r4241TbDKyaO3ahV2eMumIGXFMGNjxqmPXJq3PE34nhLIzG7EsbAXOeQyA8AOlSyUKPOT5AqJNIyBQSSNrCpz+FVzY7pYp8mwDVXQ5JJrDGZqVtUeECHG3kjAAWUZutvfH8oOGfHLnfJqu/wBpGFrNp/mq/Qb+itKQ4hO0gkSROqEG3geYPgaaTT6MGcJQeJLBuV6RCgDNABQBigD4nmVFLOwVVBLMxAAAzJJOQFGT1JvhC01x2rxxho8FaWTh2p/Rr4r/ADh+XnwNE7kujV0m1zs+6fCE7jsW80jSysXkc3Zm4nl8AAAByApOUnJ5Z0lVMKo+MUeFRLRp7KNRC5TG4lbIM4I2HtHlIwPLmvXI9Kbpq92c7ue4eWaof3HJTRhGvpDGpDG8sjbqICzE8gK8bwSjFyeEc0a26wPjsS875KTaJfcQHujz5k9SfAVn2T8mdhotKqK0vf3NfQOiHxeIjw8ftObXtfdAzZj4AZ15XHylgs1WoVNbkzp3RWj0w8McMYskahV8gOJ6k8fWtFLCwcXObnJyfubdekQoAKACgAoAKANDTmNEGGmmbhHG7nyVCf3V4+iUFmSRyM5JNzxOZtlx6AcKUOgS4Pm1B7g+rUHpJ6taEfGYmLDx8XOZ91Rmzegv8q9issqvtVcMnQ2sGz7DYjCxwKvZtCgSCQC5XdHBvfB5g8b3vfOr51qSwZen1llM/JP+ojNZdXJ8FL2c6ED7Di+4/ip69RxFJTrcTqdLra71x38ETVY2bOjtISwPvwyPG/VCRfwPUeBqUZuPRRbp67fWsl50RtdxkdhMkU6jreN/2luP6tXx1D9zLt2aD9DwWrBbZMK1hJDNH1I3XA8rG5+FWrUREJ7Pcnxyb52uaO9+X+iap/Vj8ir0F6ePE18XtgwS+wk8nkoX+2RUXfBF8NqvkusFa0ttlnYEYfDxx8e9ITIbdQo3Qp8ywqqWo+EPV7L7zkUXTmsWJxZviJmccQvBR5KMqplZKRqUaKmr0oi6rGz6ijZmCqCzE2VVBJJ6ADMmvUsvgjOyMFmTG9qBsw3SuIxygtkY4OIU8by9T+rwHjybqpxyzm9dubs+yvhDXApkxjDuACSbAZknIC3M0AhDbUNdxjH7CAn6PG1yw/lWHPxQcupz6Undbn7UdJtmg8F9Wa59ihE0t2bTaSyx9bKNUfokHbyraeZRcEEGNDYhCDwJyJ8bDlT9NfiuTktx1buswukX6rjOCgAoAKACgAoAKAKPtmxhj0VMBxkaOP4uGPyUj1qE3iIxpY+VqRzhSpusLUHgUEkOfYMuFVZe8PpbZFWyPZjMdn1F8zbwvyq+pxwZe4V2KWWuBv1cZpraR0fHOhjmRXQ8VYXH+B8a8ayShNxeUKnWfY+Rd8DJcZnsZTwz4I/T72fjS89Ov5Ta028Sjxas/kWelNET4Zt2eGSI/rqQD91vZYeIJFLShKPZtVaqq1fbJGlUBgKANeTjVi6FLPUe6cKgxmPR9V4TMohYgAEk8ABcnyAr1JvohKyMVmTwXXVvZljMTZpF+jxnnKDvkeCcR+K1Xw07fZl6jd64cQ5f+BvaqalYXAD6pS0n2pZLFzx4WFlFjawtlxvxpqMFHowNRq7L3mbLHUxY+JplRSzEKoFyzEAADmSeFHR6k28IR+0raEcUWw2FJGHGTuMjNbkOif2vLipdd7I6Dbtu8f4li59kLqlTd4Q1Nk+ohcpjcQLIO9h4yPaPKVr/AGeajnkfNuir+ZnPbnr8/wAKH9xyU0YQUAZoAKACgAoAKACgBW7f5SMJh1ByabP0jYiqrfSO6D/dEXS5smQL0Abv/hkixpMyMInLBHIO6xXiAfD9x6V5JNLJZp3XKeG+UfUEzIwdGKspurKbEEcwaqTaeUaNlcbI+MlwN7UrauDaLH2U8BOBkcxbtAPZP6wy8qbrvT4kc7rNqlB+VXK+Bp4edXUOjKysAVZSCCCLggjIi1MJmO008M9KDw+J4FcbrqGHRgCPga8PU2uipaU2Z6Omv9SYmItvQsUt4hc1v5g1CVUX7Ddevvh1IruI2LQ3+rxUwHR1Rz8V3fyqt6eI3HebkuUmRs2xJr93Fi3jGf3NQqAe7Sbzg2odiq272Lb8MY/e1efs6JfvmxdRRM6P2Q4FDeRp5vB3CjzHZqp+JNTVEUUT3TUS6eC4aK0DhsMLQQxx+KqAeFuPGrVFLoRnbOb+55JGvSsKAIXWXWnDYFN6eQAn2Yxm7fdXjbx4Coymorkup09lzxBCM1116n0gSp+rw4IKxKeNuBkP2jfO3AZcSL0lZc5cHS6Lbo0/dLmRVL1SaWcDP2bbOTNu4rFqRF7UURFjJ0Z78F5gc8jw4tVU+7MDX7n3Cv8AUdCrYWGQHCmzBZ9UAFABQAUAFABQAUAFACx294VmwcLj2Y5hvfjRlHzquz0jmhaVoiSKVNovGzrZ/JjnEkoaPCjMvwMv6kfh1b4Z8LoV57EdVq1D7Y9j8m0NA0H0dokMIUKI7d0AZC3Tzq9xTWDKjZJS8k+RL677MpcLeXChpoOJXjJHn0HtqOozHPmaUsoxyjoNFuiliFvfyL6lzai01wTWrmtWKwR/8vIQvONu8h815eYINWQtlES1Ggqu5a5+Rqav7X8PIAMUjQNzZQXQ+OQ3h8DxpmF8X2Yd+1XV8x5Rf9HaUhnXehljkXqjBvTI5Hwq5NMzZwlF4ksG3XpEzQAUAFABQBgmgCvac13wWFuJZ0Lj+Tj779cwvs+tqg5xXbL6tLbZ6YsWms212aS6YRBCvDtHs0h+6PZX1uc+VLz1HtE2dPs+ObX/AGFxisS8jl5GZ3b2mYkk+ppdyb7NquqFaxBYPrAYKSaRY4UaSRuCoLk/wHicqIxcuERuvhVHym8Dn1E2XpAVnxdpJhmsYzjQ8iffYfAX4EgGnK6VHlnN6zcpW/bDhDKFXmWZoAKACgAoAKACgAoAKACgDT0toyLEwvDMgeNxZlN/MEEZgg2IIzBAoZ7GTTyim6N2R6OikDsss1uCTOCl73zCqu95NceFQ8Il8tXbJYyXuKMKAqgAAWAGQAHIDlUxc+6AMGgCm62bOcLjLuB2Mx/lI7Wb768G8xY+NVzqjId0+vtp6eUKHWPUHG4QktEZIxwliuwtf7SjvJy4i2fE0pOmSN7T7nTbw3hlXvVTNFNPo+4JmRt5GZG95SVPlcZ16m10QnVCfElksmB2g6Ri9nFMwyykVH4crsLj0NWK+SEp7Xp5exO4bbFjQe/Fh3HgrofjvkfKrFqX8Cr2WHtI3Ttuk/2NP6Zv+3U1qF8Cstpkn6j5l20zEd3CxKepkZh8Ao/OovUfgtr2fPqkROL2s6RcWVoYvGOK5/5jMPlUHqJDMNmqXqbZXNJaz4yf9LiZWBvlvboz5WWwt4VW7ZP3HK9BRX1EiALcKh2NJJdHrh4GkYJGrOx4KgLE+QGdeqLfRCy2FazJ4GDqxsmxM1nxR+jx+6LNIRbpwTlxueOQpiGn/wCRj6nd4ripf3G7q9q3h8Em5h4wvvMc3bxZjmfy6UzGKXRh23zteZsl6kVBQAUAFABQAUAFABQAUAFABQAUAFABQAUAFABQBi1AFd09qPgcVcywKH/nI/q24WzK+15MCKhKuMuxirVW1ellF0rsY4nDYnr3Zlv5DeW3xtVMtOvY06t5mvWiqY/ZjpKM5QrKLcYpEI8rOVY+gqp6eQ9DdqZd8ELPqtjUF2wmIA69m37hUPpSXsMx1+nl1Ii30ZNf9DL/AEb/AMKkoS+CqWqpz6ke2G0TiGyWCYnwjf8AhUXCXwWQ1dKXqRLYbUrSDmy4Ob8S7g+LkD516qZfBGW5adL1E9ozZLj5LGXsoBzDPvsPG0d1P7VWLTy9xWzeK16VkuGh9jmGSxxEskpyuq/VqevDvW8iKtjRFdmfbu10+I8F70RoPD4Vd3DwpGOe6Mzla5PFjkMyauUUujOnbObzJ5JC1elZmgAoAKACgAoAKACgAoAKACgAoAKACgAoAKACgAoAKACgAoAwa8YAKDwBXoGaAMUAwoAKD1AK8AzXoBQAUAFABQAUAFABQAUA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pes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48" y="5103082"/>
            <a:ext cx="1069738" cy="1069738"/>
          </a:xfrm>
          <a:prstGeom prst="rect">
            <a:avLst/>
          </a:prstGeom>
        </p:spPr>
      </p:pic>
      <p:pic>
        <p:nvPicPr>
          <p:cNvPr id="23" name="Picture 22" descr="hive-mgm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44" y="3859113"/>
            <a:ext cx="1067593" cy="1067593"/>
          </a:xfrm>
          <a:prstGeom prst="rect">
            <a:avLst/>
          </a:prstGeom>
        </p:spPr>
      </p:pic>
      <p:pic>
        <p:nvPicPr>
          <p:cNvPr id="24" name="Picture 23" descr="forage-nutritio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46" y="2570452"/>
            <a:ext cx="1062848" cy="1062848"/>
          </a:xfrm>
          <a:prstGeom prst="rect">
            <a:avLst/>
          </a:prstGeom>
        </p:spPr>
      </p:pic>
      <p:pic>
        <p:nvPicPr>
          <p:cNvPr id="25" name="Picture 24" descr="pesticid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86" y="1276993"/>
            <a:ext cx="1064449" cy="10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540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INFORMATION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www.honeybeehealthcoalition.org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mmulica@keystone.org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/>
              <a:t>‘To go fast, go alone. To go far, go together.’</a:t>
            </a:r>
          </a:p>
          <a:p>
            <a:pPr marL="45720" indent="0" algn="ctr">
              <a:buNone/>
            </a:pPr>
            <a:r>
              <a:rPr lang="en-US" dirty="0"/>
              <a:t>- African Proverb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C:\Users\jshapiro\Desktop\Logo\HBHC Logo Horiz 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524895" cy="15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24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4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latin typeface="Franklin Gothic Book"/>
                <a:cs typeface="Franklin Gothic Book"/>
              </a:rPr>
              <a:t>WHY </a:t>
            </a:r>
            <a:br>
              <a:rPr lang="en-US" sz="4000" dirty="0">
                <a:latin typeface="Franklin Gothic Book"/>
                <a:cs typeface="Franklin Gothic Book"/>
              </a:rPr>
            </a:br>
            <a:r>
              <a:rPr lang="en-US" sz="4000" dirty="0">
                <a:latin typeface="Franklin Gothic Book"/>
                <a:cs typeface="Franklin Gothic Book"/>
              </a:rPr>
              <a:t>the Honey Bee Health Coalition?</a:t>
            </a:r>
          </a:p>
        </p:txBody>
      </p:sp>
      <p:pic>
        <p:nvPicPr>
          <p:cNvPr id="4" name="Picture 3" descr="C:\Users\jshapiro\Desktop\Logo\HBHC Logo Horiz 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9"/>
          <a:stretch/>
        </p:blipFill>
        <p:spPr bwMode="auto">
          <a:xfrm>
            <a:off x="3467100" y="3962400"/>
            <a:ext cx="2514600" cy="18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6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4338889" y="5837170"/>
            <a:ext cx="2969147" cy="3395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182880" tIns="91440" bIns="91440" numCol="1" spcCol="274320" rtlCol="0" anchor="t"/>
          <a:lstStyle/>
          <a:p>
            <a:pPr indent="-90488" defTabSz="457200">
              <a:spcAft>
                <a:spcPts val="800"/>
              </a:spcAft>
              <a:buClr>
                <a:srgbClr val="666666"/>
              </a:buClr>
            </a:pPr>
            <a:r>
              <a:rPr lang="en-US" sz="800" kern="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Agriculture and </a:t>
            </a:r>
            <a:r>
              <a:rPr lang="en-US" sz="800" kern="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</a:t>
            </a:r>
            <a:r>
              <a:rPr lang="en-US" sz="800" kern="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-Food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16" y="386408"/>
            <a:ext cx="342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THE WORLD RELIES ON THE HONEY BEE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975047" y="5048102"/>
            <a:ext cx="308958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457200"/>
            <a:r>
              <a:rPr lang="en-US" sz="1300" dirty="0">
                <a:solidFill>
                  <a:srgbClr val="777877"/>
                </a:solidFill>
                <a:latin typeface="Arial"/>
                <a:cs typeface="Arial"/>
              </a:rPr>
              <a:t>The amount of dollars of U.S. agricultural production supported by honey bee pollination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51474" y="2032115"/>
            <a:ext cx="12885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500" b="1" dirty="0">
                <a:solidFill>
                  <a:srgbClr val="FF7F01"/>
                </a:solidFill>
                <a:latin typeface="Verdana"/>
                <a:cs typeface="Verdana"/>
              </a:rPr>
              <a:t>80%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39595" y="281465"/>
            <a:ext cx="5382155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Honey Bees Are a Key Component to Sustainable Agriculture, Healthy Diets, the Global Food Supply, and the Economy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138" y="2097295"/>
            <a:ext cx="208993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2400" b="1" dirty="0">
                <a:solidFill>
                  <a:srgbClr val="FF7F01"/>
                </a:solidFill>
                <a:latin typeface="Verdana"/>
                <a:cs typeface="Verdana"/>
              </a:rPr>
              <a:t>1/3 </a:t>
            </a:r>
          </a:p>
          <a:p>
            <a:pPr algn="r" defTabSz="457200"/>
            <a:r>
              <a:rPr lang="en-US" sz="1300" dirty="0">
                <a:solidFill>
                  <a:srgbClr val="777877"/>
                </a:solidFill>
                <a:latin typeface="Arial"/>
                <a:cs typeface="Arial"/>
              </a:rPr>
              <a:t>of global food production volume relies on pollinators </a:t>
            </a:r>
          </a:p>
          <a:p>
            <a:pPr algn="r" defTabSz="457200"/>
            <a:r>
              <a:rPr lang="en-US" sz="1300" dirty="0">
                <a:solidFill>
                  <a:srgbClr val="777877"/>
                </a:solidFill>
                <a:latin typeface="Arial"/>
                <a:cs typeface="Arial"/>
              </a:rPr>
              <a:t>to some degree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589786" y="1922505"/>
            <a:ext cx="20852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300" dirty="0">
                <a:solidFill>
                  <a:srgbClr val="777877"/>
                </a:solidFill>
                <a:latin typeface="Arial"/>
                <a:cs typeface="Arial"/>
              </a:rPr>
              <a:t>of flowering plants are pollinated by honey bees and other insects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74570" y="3533079"/>
            <a:ext cx="1034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00" dirty="0">
                <a:solidFill>
                  <a:srgbClr val="008DB5"/>
                </a:solidFill>
                <a:latin typeface="Arial"/>
                <a:cs typeface="Arial"/>
              </a:rPr>
              <a:t>*Significant to beef and diary industries as cattle feed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596176" y="5048102"/>
            <a:ext cx="3528098" cy="4001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defTabSz="457200"/>
            <a:r>
              <a:rPr lang="en-US" sz="1300" dirty="0">
                <a:solidFill>
                  <a:srgbClr val="777877"/>
                </a:solidFill>
                <a:latin typeface="Arial"/>
                <a:cs typeface="Arial"/>
              </a:rPr>
              <a:t>The annual value of honey bee pollination in Canada.</a:t>
            </a:r>
          </a:p>
        </p:txBody>
      </p:sp>
      <p:pic>
        <p:nvPicPr>
          <p:cNvPr id="2" name="Picture 1" descr="Honey Bee_03252014_v1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9" y="6258439"/>
            <a:ext cx="225911" cy="188259"/>
          </a:xfrm>
          <a:prstGeom prst="rect">
            <a:avLst/>
          </a:prstGeom>
        </p:spPr>
      </p:pic>
      <p:pic>
        <p:nvPicPr>
          <p:cNvPr id="3" name="Picture 2" descr="Honey Bee_03252014_v1-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30" y="6407575"/>
            <a:ext cx="225911" cy="188259"/>
          </a:xfrm>
          <a:prstGeom prst="rect">
            <a:avLst/>
          </a:prstGeom>
        </p:spPr>
      </p:pic>
      <p:pic>
        <p:nvPicPr>
          <p:cNvPr id="25" name="Picture 24" descr="honeycomb.png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9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4" b="4589"/>
          <a:stretch/>
        </p:blipFill>
        <p:spPr>
          <a:xfrm>
            <a:off x="-5747562" y="5645947"/>
            <a:ext cx="3320693" cy="5419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94772" y="401349"/>
            <a:ext cx="0" cy="60888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7450" y="6218195"/>
            <a:ext cx="7628320" cy="0"/>
          </a:xfrm>
          <a:prstGeom prst="line">
            <a:avLst/>
          </a:prstGeom>
          <a:ln w="12700">
            <a:solidFill>
              <a:srgbClr val="A5A6A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honeycomb.png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4" b="4589"/>
          <a:stretch/>
        </p:blipFill>
        <p:spPr>
          <a:xfrm>
            <a:off x="-5903429" y="6021068"/>
            <a:ext cx="4111037" cy="67089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52259" y="6205362"/>
            <a:ext cx="675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0F7BA3"/>
                </a:solidFill>
                <a:latin typeface="Century Gothic"/>
                <a:cs typeface="Century Gothic"/>
              </a:rPr>
              <a:t>The future security of America's food supply depends on healthy honey bees        </a:t>
            </a:r>
            <a:r>
              <a:rPr lang="en-US" sz="1100" i="1" dirty="0">
                <a:solidFill>
                  <a:srgbClr val="8D8E8D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8D8E8D"/>
                </a:solidFill>
                <a:latin typeface="Century Gothic"/>
                <a:cs typeface="Century Gothic"/>
              </a:rPr>
              <a:t>Tom Vilsack,</a:t>
            </a:r>
            <a:r>
              <a:rPr lang="en-US" sz="1100" dirty="0">
                <a:solidFill>
                  <a:srgbClr val="8D8E8D"/>
                </a:solidFill>
                <a:latin typeface="Century Gothic"/>
                <a:cs typeface="Century Gothic"/>
              </a:rPr>
              <a:t> </a:t>
            </a:r>
            <a:r>
              <a:rPr lang="en-US" sz="1100" i="1" dirty="0">
                <a:solidFill>
                  <a:srgbClr val="8D8E8D"/>
                </a:solidFill>
                <a:latin typeface="Century Gothic"/>
                <a:cs typeface="Century Gothic"/>
              </a:rPr>
              <a:t>Agriculture Secretary</a:t>
            </a:r>
            <a:endParaRPr lang="en-US" sz="1100" dirty="0">
              <a:solidFill>
                <a:srgbClr val="8D8E8D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49" y="1682667"/>
            <a:ext cx="1708754" cy="181414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203310" y="2839641"/>
            <a:ext cx="303607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 rot="9900000">
            <a:off x="3995340" y="1832015"/>
            <a:ext cx="62292" cy="622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" name="Picture 29" descr="Honey Bee_03252014_v1-16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05" y="2986316"/>
            <a:ext cx="310876" cy="347449"/>
          </a:xfrm>
          <a:prstGeom prst="rect">
            <a:avLst/>
          </a:prstGeom>
        </p:spPr>
      </p:pic>
      <p:pic>
        <p:nvPicPr>
          <p:cNvPr id="33" name="Picture 32" descr="Honey Bee_03252014_v1-15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14" y="2986316"/>
            <a:ext cx="310876" cy="347449"/>
          </a:xfrm>
          <a:prstGeom prst="rect">
            <a:avLst/>
          </a:prstGeom>
        </p:spPr>
      </p:pic>
      <p:pic>
        <p:nvPicPr>
          <p:cNvPr id="34" name="Picture 33" descr="Honey Bee_03252014_v1-14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48" y="2986316"/>
            <a:ext cx="310876" cy="347449"/>
          </a:xfrm>
          <a:prstGeom prst="rect">
            <a:avLst/>
          </a:prstGeom>
        </p:spPr>
      </p:pic>
      <p:pic>
        <p:nvPicPr>
          <p:cNvPr id="35" name="Picture 34" descr="Honey Bee_03252014_v1-13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8" y="2986316"/>
            <a:ext cx="310876" cy="347449"/>
          </a:xfrm>
          <a:prstGeom prst="rect">
            <a:avLst/>
          </a:prstGeom>
        </p:spPr>
      </p:pic>
      <p:pic>
        <p:nvPicPr>
          <p:cNvPr id="36" name="Picture 35" descr="Honey Bee_03252014_v1-1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76" y="2986316"/>
            <a:ext cx="310876" cy="34744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305985" y="3331591"/>
            <a:ext cx="399148" cy="1744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Almonds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93884" y="3331591"/>
            <a:ext cx="313688" cy="1744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Apples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93096" y="3331591"/>
            <a:ext cx="371897" cy="1744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Broccoli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9496" y="3331591"/>
            <a:ext cx="577081" cy="1744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Strawberries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07254" y="3331591"/>
            <a:ext cx="285134" cy="1744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Alfalfa</a:t>
            </a:r>
            <a:endParaRPr lang="en-US" sz="1600" dirty="0">
              <a:solidFill>
                <a:srgbClr val="777877"/>
              </a:solidFill>
              <a:latin typeface="Arial"/>
              <a:cs typeface="Arial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6567285" y="2696017"/>
            <a:ext cx="0" cy="1436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41246" y="1863161"/>
            <a:ext cx="116206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203310" y="1863161"/>
            <a:ext cx="0" cy="97648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623803" y="2265106"/>
            <a:ext cx="662978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 rot="9900000">
            <a:off x="3279020" y="2225079"/>
            <a:ext cx="62292" cy="622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648361" y="4555267"/>
            <a:ext cx="2339448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defTabSz="457200"/>
            <a:r>
              <a:rPr lang="en-US" sz="2200" b="1" dirty="0">
                <a:solidFill>
                  <a:srgbClr val="008DB5"/>
                </a:solidFill>
                <a:latin typeface="Verdana"/>
                <a:cs typeface="Verdana"/>
              </a:rPr>
              <a:t>$~4 </a:t>
            </a:r>
            <a:r>
              <a:rPr lang="en-US" sz="1600" b="1" dirty="0">
                <a:solidFill>
                  <a:srgbClr val="008DB5"/>
                </a:solidFill>
                <a:latin typeface="Verdana"/>
                <a:cs typeface="Verdana"/>
              </a:rPr>
              <a:t>Billion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969986" y="4462591"/>
            <a:ext cx="2545074" cy="381098"/>
            <a:chOff x="748047" y="4392605"/>
            <a:chExt cx="2545074" cy="381098"/>
          </a:xfrm>
        </p:grpSpPr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748047" y="4392605"/>
              <a:ext cx="14039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/>
            <a:p>
              <a:pPr defTabSz="457200">
                <a:spcAft>
                  <a:spcPts val="400"/>
                </a:spcAft>
              </a:pPr>
              <a:r>
                <a:rPr lang="en-US" sz="2400" b="1" dirty="0">
                  <a:solidFill>
                    <a:srgbClr val="008DB5"/>
                  </a:solidFill>
                  <a:latin typeface="Verdana"/>
                  <a:cs typeface="Verdana"/>
                </a:rPr>
                <a:t>$~18</a:t>
              </a:r>
              <a:endParaRPr lang="en-US" sz="900" dirty="0">
                <a:solidFill>
                  <a:srgbClr val="008DB5"/>
                </a:solidFill>
                <a:latin typeface="Verdana"/>
                <a:cs typeface="Verdana"/>
              </a:endParaRPr>
            </a:p>
          </p:txBody>
        </p:sp>
        <p:sp>
          <p:nvSpPr>
            <p:cNvPr id="85" name="Rectangle 5"/>
            <p:cNvSpPr>
              <a:spLocks noChangeArrowheads="1"/>
            </p:cNvSpPr>
            <p:nvPr/>
          </p:nvSpPr>
          <p:spPr bwMode="auto">
            <a:xfrm>
              <a:off x="1889154" y="4465926"/>
              <a:ext cx="14039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/>
            <a:p>
              <a:pPr defTabSz="457200"/>
              <a:r>
                <a:rPr lang="en-US" sz="1000" dirty="0">
                  <a:solidFill>
                    <a:srgbClr val="008DB5"/>
                  </a:solidFill>
                  <a:latin typeface="Verdana"/>
                  <a:cs typeface="Verdana"/>
                </a:rPr>
                <a:t>Billion</a:t>
              </a:r>
            </a:p>
            <a:p>
              <a:pPr defTabSz="457200"/>
              <a:r>
                <a:rPr lang="en-US" sz="1000" dirty="0">
                  <a:solidFill>
                    <a:srgbClr val="008DB5"/>
                  </a:solidFill>
                  <a:latin typeface="Verdana"/>
                  <a:cs typeface="Verdana"/>
                </a:rPr>
                <a:t>Per year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4596369" y="4930700"/>
            <a:ext cx="366051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76101" y="4930700"/>
            <a:ext cx="308853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449337" y="4246549"/>
            <a:ext cx="3910003" cy="181778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27452" y="4246549"/>
            <a:ext cx="3532314" cy="181778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7450" y="1225399"/>
            <a:ext cx="1310615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A Healthy Diet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8600" y="3960878"/>
            <a:ext cx="1442362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U.S. Agriculture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43558" y="3948577"/>
            <a:ext cx="1895455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Canadian Agriculture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727449" y="1541577"/>
            <a:ext cx="7628320" cy="0"/>
          </a:xfrm>
          <a:prstGeom prst="line">
            <a:avLst/>
          </a:prstGeom>
          <a:ln w="12700">
            <a:solidFill>
              <a:srgbClr val="A5A6A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035954" y="3215503"/>
            <a:ext cx="264516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1600" dirty="0">
                <a:solidFill>
                  <a:srgbClr val="008DB5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77266" y="5842910"/>
            <a:ext cx="1894011" cy="3395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182880" tIns="91440" bIns="91440" numCol="1" spcCol="274320" rtlCol="0" anchor="t"/>
          <a:lstStyle/>
          <a:p>
            <a:pPr indent="-90488" defTabSz="457200">
              <a:spcAft>
                <a:spcPts val="800"/>
              </a:spcAft>
              <a:buClr>
                <a:srgbClr val="666666"/>
              </a:buClr>
              <a:defRPr/>
            </a:pPr>
            <a:r>
              <a:rPr lang="en-US" sz="800" kern="0" dirty="0">
                <a:solidFill>
                  <a:srgbClr val="666666"/>
                </a:solidFill>
                <a:latin typeface="Arial"/>
                <a:cs typeface="Arial"/>
              </a:rPr>
              <a:t>Source: USDA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86974" y="2593839"/>
            <a:ext cx="2507456" cy="33954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82880" tIns="91440" bIns="91440" numCol="1" spcCol="274320" rtlCol="0" anchor="t"/>
          <a:lstStyle/>
          <a:p>
            <a:pPr indent="-90488" defTabSz="457200">
              <a:spcAft>
                <a:spcPts val="800"/>
              </a:spcAft>
              <a:buClr>
                <a:srgbClr val="666666"/>
              </a:buClr>
              <a:defRPr/>
            </a:pPr>
            <a:r>
              <a:rPr lang="en-US" sz="800" kern="0" dirty="0">
                <a:solidFill>
                  <a:srgbClr val="666666"/>
                </a:solidFill>
                <a:latin typeface="Arial"/>
                <a:cs typeface="Arial"/>
              </a:rPr>
              <a:t>Source: </a:t>
            </a:r>
            <a:r>
              <a:rPr lang="en-US" sz="800" kern="0" dirty="0" err="1">
                <a:solidFill>
                  <a:srgbClr val="666666"/>
                </a:solidFill>
                <a:latin typeface="Arial"/>
                <a:cs typeface="Arial"/>
              </a:rPr>
              <a:t>Calderone</a:t>
            </a:r>
            <a:r>
              <a:rPr lang="en-US" sz="800" kern="0" dirty="0">
                <a:solidFill>
                  <a:srgbClr val="666666"/>
                </a:solidFill>
                <a:latin typeface="Arial"/>
                <a:cs typeface="Arial"/>
              </a:rPr>
              <a:t>, 2012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4091" y="3336225"/>
            <a:ext cx="1894011" cy="33954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82880" tIns="91440" bIns="91440" numCol="1" spcCol="274320" rtlCol="0" anchor="t"/>
          <a:lstStyle/>
          <a:p>
            <a:pPr indent="-90488" algn="r" defTabSz="457200">
              <a:spcAft>
                <a:spcPts val="800"/>
              </a:spcAft>
              <a:buClr>
                <a:srgbClr val="666666"/>
              </a:buClr>
              <a:defRPr/>
            </a:pPr>
            <a:r>
              <a:rPr lang="en-US" sz="800" kern="0" dirty="0">
                <a:solidFill>
                  <a:srgbClr val="666666"/>
                </a:solidFill>
                <a:latin typeface="Arial"/>
                <a:cs typeface="Arial"/>
              </a:rPr>
              <a:t>Source: Klein, 2007</a:t>
            </a:r>
          </a:p>
        </p:txBody>
      </p:sp>
    </p:spTree>
    <p:extLst>
      <p:ext uri="{BB962C8B-B14F-4D97-AF65-F5344CB8AC3E}">
        <p14:creationId xmlns:p14="http://schemas.microsoft.com/office/powerpoint/2010/main" val="27100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val 119"/>
          <p:cNvSpPr/>
          <p:nvPr/>
        </p:nvSpPr>
        <p:spPr>
          <a:xfrm rot="14501225">
            <a:off x="5466382" y="5035775"/>
            <a:ext cx="1350800" cy="1358172"/>
          </a:xfrm>
          <a:prstGeom prst="ellipse">
            <a:avLst/>
          </a:prstGeom>
          <a:solidFill>
            <a:srgbClr val="FFFFFF"/>
          </a:solidFill>
          <a:ln>
            <a:solidFill>
              <a:srgbClr val="0F7B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Right Arrow 117"/>
          <p:cNvSpPr/>
          <p:nvPr/>
        </p:nvSpPr>
        <p:spPr>
          <a:xfrm rot="19160071" flipH="1">
            <a:off x="6521301" y="4671389"/>
            <a:ext cx="1188510" cy="89095"/>
          </a:xfrm>
          <a:prstGeom prst="rightArrow">
            <a:avLst>
              <a:gd name="adj1" fmla="val 30323"/>
              <a:gd name="adj2" fmla="val 100539"/>
            </a:avLst>
          </a:prstGeom>
          <a:solidFill>
            <a:schemeClr val="bg1"/>
          </a:solidFill>
          <a:ln>
            <a:solidFill>
              <a:srgbClr val="FF7F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Right Arrow 116"/>
          <p:cNvSpPr/>
          <p:nvPr/>
        </p:nvSpPr>
        <p:spPr>
          <a:xfrm rot="17000029" flipH="1">
            <a:off x="5996935" y="4448404"/>
            <a:ext cx="976977" cy="90786"/>
          </a:xfrm>
          <a:prstGeom prst="rightArrow">
            <a:avLst>
              <a:gd name="adj1" fmla="val 30323"/>
              <a:gd name="adj2" fmla="val 100539"/>
            </a:avLst>
          </a:prstGeom>
          <a:solidFill>
            <a:schemeClr val="bg1"/>
          </a:solidFill>
          <a:ln>
            <a:solidFill>
              <a:srgbClr val="FF7F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Right Arrow 115"/>
          <p:cNvSpPr/>
          <p:nvPr/>
        </p:nvSpPr>
        <p:spPr>
          <a:xfrm rot="4599971">
            <a:off x="5239173" y="4452938"/>
            <a:ext cx="995000" cy="92461"/>
          </a:xfrm>
          <a:prstGeom prst="rightArrow">
            <a:avLst>
              <a:gd name="adj1" fmla="val 30323"/>
              <a:gd name="adj2" fmla="val 100539"/>
            </a:avLst>
          </a:prstGeom>
          <a:solidFill>
            <a:schemeClr val="bg1"/>
          </a:solidFill>
          <a:ln>
            <a:solidFill>
              <a:srgbClr val="FF7F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1324" y="348961"/>
            <a:ext cx="33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THE CURRENT CHALLENGE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6273" y="386408"/>
            <a:ext cx="4747288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Factors that Pose a Challenge for Honey Bee Health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48050" y="386408"/>
            <a:ext cx="0" cy="60888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9750" y="3904882"/>
            <a:ext cx="29083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srgbClr val="777877"/>
                </a:solidFill>
                <a:latin typeface="Arial"/>
                <a:cs typeface="Arial"/>
              </a:rPr>
              <a:t>Agriculture, healthy lifestyles, and worldwide food security </a:t>
            </a:r>
            <a:r>
              <a:rPr lang="en-US" sz="1200" b="1" dirty="0">
                <a:solidFill>
                  <a:schemeClr val="accent1"/>
                </a:solidFill>
                <a:latin typeface="Arial"/>
                <a:cs typeface="Arial"/>
              </a:rPr>
              <a:t>depend on</a:t>
            </a:r>
            <a:r>
              <a:rPr lang="en-US" sz="1200" dirty="0">
                <a:solidFill>
                  <a:srgbClr val="777877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FF7F01"/>
                </a:solidFill>
                <a:latin typeface="Arial"/>
                <a:cs typeface="Arial"/>
              </a:rPr>
              <a:t>honey bee health</a:t>
            </a:r>
            <a:r>
              <a:rPr lang="en-US" sz="1200" dirty="0">
                <a:solidFill>
                  <a:srgbClr val="777877"/>
                </a:solidFill>
                <a:latin typeface="Arial"/>
                <a:cs typeface="Arial"/>
              </a:rPr>
              <a:t>. U.S. overwintering losses for managed honey bees between 2006 and 2015 ranged from approximately 23-36%, compared to a historical rate of overwintering losses of 10-15%.*</a:t>
            </a:r>
          </a:p>
          <a:p>
            <a:pPr defTabSz="457200"/>
            <a:endParaRPr lang="en-US" sz="1200" dirty="0">
              <a:solidFill>
                <a:srgbClr val="777877"/>
              </a:solidFill>
              <a:latin typeface="Arial"/>
              <a:cs typeface="Arial"/>
            </a:endParaRPr>
          </a:p>
          <a:p>
            <a:pPr defTabSz="457200"/>
            <a:endParaRPr lang="en-US" sz="600" dirty="0">
              <a:solidFill>
                <a:srgbClr val="777877"/>
              </a:solidFill>
              <a:latin typeface="Arial"/>
              <a:cs typeface="Arial"/>
            </a:endParaRPr>
          </a:p>
          <a:p>
            <a:pPr defTabSz="457200"/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*Source: </a:t>
            </a:r>
            <a:r>
              <a:rPr lang="en-US" sz="800" i="1" dirty="0">
                <a:solidFill>
                  <a:srgbClr val="777877"/>
                </a:solidFill>
                <a:latin typeface="Arial"/>
                <a:cs typeface="Arial"/>
              </a:rPr>
              <a:t>Survey data generated by USDA</a:t>
            </a:r>
          </a:p>
          <a:p>
            <a:pPr defTabSz="457200"/>
            <a:endParaRPr lang="en-US" sz="1200" dirty="0">
              <a:solidFill>
                <a:srgbClr val="777877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16710" y="3883937"/>
            <a:ext cx="255438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10126" y="1274394"/>
            <a:ext cx="176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b="1" dirty="0">
                <a:solidFill>
                  <a:srgbClr val="008DB5"/>
                </a:solidFill>
                <a:latin typeface="Arial"/>
                <a:cs typeface="Arial"/>
              </a:rPr>
              <a:t>The Challenge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0" y="1689283"/>
            <a:ext cx="1539355" cy="144122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8764" y="3304599"/>
            <a:ext cx="2134986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defTabSz="457200"/>
            <a:r>
              <a:rPr lang="en-US" sz="900" b="1" dirty="0">
                <a:solidFill>
                  <a:srgbClr val="008DB5"/>
                </a:solidFill>
                <a:latin typeface="Verdana"/>
                <a:cs typeface="Verdana"/>
              </a:rPr>
              <a:t>APPROX. </a:t>
            </a:r>
            <a:r>
              <a:rPr lang="en-US" b="1" dirty="0">
                <a:solidFill>
                  <a:srgbClr val="008DB5"/>
                </a:solidFill>
                <a:latin typeface="Verdana"/>
                <a:cs typeface="Verdana"/>
              </a:rPr>
              <a:t>29%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58646" y="3202803"/>
            <a:ext cx="113395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defTabSz="457200"/>
            <a:r>
              <a:rPr lang="en-US" sz="800" dirty="0">
                <a:solidFill>
                  <a:srgbClr val="008DB5"/>
                </a:solidFill>
                <a:latin typeface="Arial"/>
                <a:cs typeface="Arial"/>
              </a:rPr>
              <a:t>Of honey bee population lost each winter, compared to 10-15% historically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2667" y="1655856"/>
            <a:ext cx="4733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srgbClr val="777877"/>
                </a:solidFill>
                <a:latin typeface="Arial"/>
                <a:cs typeface="Arial"/>
              </a:rPr>
              <a:t>Impacts on bee health have been linked to a variety of factors, including those influenced by the activities associated with both </a:t>
            </a:r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beekeeping and crop production.</a:t>
            </a:r>
          </a:p>
          <a:p>
            <a:pPr defTabSz="457200"/>
            <a:endParaRPr lang="en-US" sz="1400" b="1" dirty="0">
              <a:solidFill>
                <a:srgbClr val="FF7F0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6969" y="1274394"/>
            <a:ext cx="178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b="1" dirty="0">
                <a:solidFill>
                  <a:srgbClr val="008DB5"/>
                </a:solidFill>
                <a:latin typeface="Arial"/>
                <a:cs typeface="Arial"/>
              </a:rPr>
              <a:t>Stress Factors</a:t>
            </a:r>
          </a:p>
        </p:txBody>
      </p:sp>
      <p:pic>
        <p:nvPicPr>
          <p:cNvPr id="2" name="Picture 1" descr="Bee_profile view-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92" y="5249642"/>
            <a:ext cx="1084093" cy="83888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967800" y="2679199"/>
            <a:ext cx="961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F7BA3"/>
                </a:solidFill>
                <a:latin typeface="Arial"/>
                <a:cs typeface="Arial"/>
              </a:rPr>
              <a:t>Pests &amp; Disease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186626" y="2326995"/>
            <a:ext cx="1110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F7BA3"/>
                </a:solidFill>
                <a:latin typeface="Arial"/>
                <a:cs typeface="Arial"/>
              </a:rPr>
              <a:t>Lack of Genetic Diversity in Breeding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323725" y="2449939"/>
            <a:ext cx="1189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F7BA3"/>
                </a:solidFill>
                <a:latin typeface="Arial"/>
                <a:cs typeface="Arial"/>
              </a:rPr>
              <a:t>Incidental Pesticide </a:t>
            </a:r>
          </a:p>
          <a:p>
            <a:pPr algn="ctr" defTabSz="457200"/>
            <a:r>
              <a:rPr lang="en-US" sz="1100" b="1" dirty="0">
                <a:solidFill>
                  <a:srgbClr val="0F7BA3"/>
                </a:solidFill>
                <a:latin typeface="Arial"/>
                <a:cs typeface="Arial"/>
              </a:rPr>
              <a:t>Exposure </a:t>
            </a:r>
          </a:p>
          <a:p>
            <a:pPr algn="ctr" defTabSz="457200"/>
            <a:endParaRPr lang="en-US" sz="1100" b="1" dirty="0">
              <a:solidFill>
                <a:srgbClr val="0F7BA3"/>
              </a:solidFill>
              <a:latin typeface="Arial"/>
              <a:cs typeface="Aria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025327" y="2449055"/>
            <a:ext cx="11109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F7BA3"/>
                </a:solidFill>
                <a:latin typeface="Arial"/>
                <a:cs typeface="Arial"/>
              </a:rPr>
              <a:t>Lack of Forage &amp; Nutrition</a:t>
            </a:r>
          </a:p>
        </p:txBody>
      </p:sp>
      <p:sp>
        <p:nvSpPr>
          <p:cNvPr id="115" name="Right Arrow 114"/>
          <p:cNvSpPr/>
          <p:nvPr/>
        </p:nvSpPr>
        <p:spPr>
          <a:xfrm rot="3283011">
            <a:off x="4512607" y="4635901"/>
            <a:ext cx="1255032" cy="118437"/>
          </a:xfrm>
          <a:prstGeom prst="rightArrow">
            <a:avLst>
              <a:gd name="adj1" fmla="val 30323"/>
              <a:gd name="adj2" fmla="val 100539"/>
            </a:avLst>
          </a:prstGeom>
          <a:solidFill>
            <a:schemeClr val="bg1"/>
          </a:solidFill>
          <a:ln>
            <a:solidFill>
              <a:srgbClr val="FF7F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pest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3" y="3341510"/>
            <a:ext cx="818445" cy="818445"/>
          </a:xfrm>
          <a:prstGeom prst="rect">
            <a:avLst/>
          </a:prstGeom>
        </p:spPr>
      </p:pic>
      <p:pic>
        <p:nvPicPr>
          <p:cNvPr id="8" name="Picture 7" descr="forage-nutritio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6" y="3090332"/>
            <a:ext cx="860779" cy="860779"/>
          </a:xfrm>
          <a:prstGeom prst="rect">
            <a:avLst/>
          </a:prstGeom>
        </p:spPr>
      </p:pic>
      <p:pic>
        <p:nvPicPr>
          <p:cNvPr id="9" name="Picture 8" descr="hive-mgmt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43" y="3104441"/>
            <a:ext cx="889003" cy="889003"/>
          </a:xfrm>
          <a:prstGeom prst="rect">
            <a:avLst/>
          </a:prstGeom>
        </p:spPr>
      </p:pic>
      <p:pic>
        <p:nvPicPr>
          <p:cNvPr id="10" name="Picture 9" descr="pesticides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3443112"/>
            <a:ext cx="920750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4927" y="386408"/>
            <a:ext cx="241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A SHARED FOOD </a:t>
            </a:r>
          </a:p>
          <a:p>
            <a:pPr algn="r"/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VALUE CHAIN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8125" y="537731"/>
            <a:ext cx="7170209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Honey Bees Play a Foundational Role in Our Food Value Chain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99647" y="401349"/>
            <a:ext cx="0" cy="60888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81779" y="1279530"/>
            <a:ext cx="8044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DB5"/>
                </a:solidFill>
                <a:latin typeface="Arial"/>
                <a:cs typeface="Arial"/>
              </a:rPr>
              <a:t>MANY STAKEHOLDERS, ONE AGRICULTURE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6346" y="6081233"/>
            <a:ext cx="8596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Researchers, Government Agencies, &amp; Academia</a:t>
            </a:r>
            <a:endParaRPr lang="en-US" sz="1200" b="1" dirty="0">
              <a:solidFill>
                <a:srgbClr val="4B97AD"/>
              </a:solidFill>
              <a:latin typeface="Arial"/>
              <a:cs typeface="Arial"/>
            </a:endParaRPr>
          </a:p>
          <a:p>
            <a:pPr marL="284163" indent="-171450" algn="ctr"/>
            <a:endParaRPr lang="en-US" sz="1200" b="1" dirty="0">
              <a:solidFill>
                <a:srgbClr val="4B97AD"/>
              </a:solidFill>
              <a:latin typeface="Arial"/>
              <a:cs typeface="Arial"/>
            </a:endParaRPr>
          </a:p>
        </p:txBody>
      </p:sp>
      <p:sp>
        <p:nvSpPr>
          <p:cNvPr id="25" name="Right Arrow 24"/>
          <p:cNvSpPr>
            <a:spLocks/>
          </p:cNvSpPr>
          <p:nvPr/>
        </p:nvSpPr>
        <p:spPr>
          <a:xfrm>
            <a:off x="6596345" y="5990865"/>
            <a:ext cx="1787347" cy="38404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>
            <a:spLocks/>
          </p:cNvSpPr>
          <p:nvPr/>
        </p:nvSpPr>
        <p:spPr>
          <a:xfrm rot="10800000">
            <a:off x="549487" y="5990865"/>
            <a:ext cx="1787347" cy="384047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95047" y="6264860"/>
            <a:ext cx="3232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171450"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Research, Education, Extension, Regulation</a:t>
            </a:r>
          </a:p>
        </p:txBody>
      </p:sp>
      <p:pic>
        <p:nvPicPr>
          <p:cNvPr id="4" name="Picture 3" descr="food-value-chai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6386"/>
          <a:stretch/>
        </p:blipFill>
        <p:spPr>
          <a:xfrm>
            <a:off x="832555" y="1808250"/>
            <a:ext cx="7523641" cy="42877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8893" y="1909992"/>
            <a:ext cx="1251658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Producers</a:t>
            </a:r>
            <a:endParaRPr lang="en-US" sz="1400" b="1" dirty="0">
              <a:solidFill>
                <a:srgbClr val="4B97AD"/>
              </a:solidFill>
              <a:latin typeface="Arial"/>
              <a:cs typeface="Arial"/>
            </a:endParaRPr>
          </a:p>
          <a:p>
            <a:pPr marL="284163" indent="-171450">
              <a:lnSpc>
                <a:spcPct val="130000"/>
              </a:lnSpc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Farming</a:t>
            </a:r>
          </a:p>
          <a:p>
            <a:pPr marL="284163" indent="-171450"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Beekeepers, honey producers, and honey bees</a:t>
            </a:r>
          </a:p>
          <a:p>
            <a:pPr marL="284163" indent="-171450"/>
            <a:endParaRPr lang="en-US" sz="1100" b="1" dirty="0">
              <a:solidFill>
                <a:srgbClr val="4B97AD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9786" y="1878632"/>
            <a:ext cx="1614800" cy="177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Agribusinesses</a:t>
            </a:r>
            <a:endParaRPr lang="en-US" sz="1200" b="1" dirty="0">
              <a:solidFill>
                <a:srgbClr val="4B97AD"/>
              </a:solidFill>
              <a:latin typeface="Arial"/>
              <a:cs typeface="Arial"/>
            </a:endParaRPr>
          </a:p>
          <a:p>
            <a:pPr marL="284163" indent="-171450">
              <a:lnSpc>
                <a:spcPct val="130000"/>
              </a:lnSpc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Inputs (seeds, fertilizers, crop chemicals, equipment)</a:t>
            </a:r>
          </a:p>
          <a:p>
            <a:pPr marL="284163" indent="-171450"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Trading</a:t>
            </a:r>
          </a:p>
          <a:p>
            <a:pPr marL="284163" indent="-171450"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Processing</a:t>
            </a:r>
          </a:p>
          <a:p>
            <a:pPr marL="284163" indent="-171450"/>
            <a:r>
              <a:rPr lang="en-US" sz="1200" b="1" dirty="0">
                <a:solidFill>
                  <a:srgbClr val="4B97AD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3627" y="4289944"/>
            <a:ext cx="1395313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Consumers</a:t>
            </a:r>
            <a:endParaRPr lang="en-US" sz="1200" b="1" dirty="0">
              <a:solidFill>
                <a:srgbClr val="4B97AD"/>
              </a:solidFill>
              <a:latin typeface="Arial"/>
              <a:cs typeface="Arial"/>
            </a:endParaRPr>
          </a:p>
          <a:p>
            <a:pPr marL="284163" indent="-171450">
              <a:lnSpc>
                <a:spcPct val="130000"/>
              </a:lnSpc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Shopping</a:t>
            </a:r>
          </a:p>
          <a:p>
            <a:pPr marL="284163" indent="-171450"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Consumption</a:t>
            </a:r>
          </a:p>
          <a:p>
            <a:pPr marL="284163" indent="-171450"/>
            <a:endParaRPr lang="en-US" sz="1200" b="1" dirty="0">
              <a:solidFill>
                <a:srgbClr val="4B97AD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96941" y="4258583"/>
            <a:ext cx="1521967" cy="143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Manufacturers &amp; Brands</a:t>
            </a:r>
            <a:endParaRPr lang="en-US" sz="1200" b="1" dirty="0">
              <a:solidFill>
                <a:srgbClr val="4B97AD"/>
              </a:solidFill>
              <a:latin typeface="Arial"/>
              <a:cs typeface="Arial"/>
            </a:endParaRPr>
          </a:p>
          <a:p>
            <a:pPr marL="284163" indent="-171450">
              <a:lnSpc>
                <a:spcPct val="130000"/>
              </a:lnSpc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Restaurants</a:t>
            </a:r>
          </a:p>
          <a:p>
            <a:pPr marL="284163" indent="-171450"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Consumer brands</a:t>
            </a:r>
          </a:p>
          <a:p>
            <a:pPr marL="284163" indent="-171450">
              <a:buFont typeface="Wingdings" charset="2"/>
              <a:buChar char="§"/>
            </a:pPr>
            <a:r>
              <a:rPr lang="en-US" sz="1100" dirty="0">
                <a:solidFill>
                  <a:srgbClr val="777877"/>
                </a:solidFill>
                <a:latin typeface="Arial"/>
                <a:cs typeface="Arial"/>
              </a:rPr>
              <a:t>Retail</a:t>
            </a:r>
          </a:p>
          <a:p>
            <a:pPr marL="284163" indent="-171450"/>
            <a:endParaRPr lang="en-US" sz="1200" b="1" dirty="0">
              <a:solidFill>
                <a:srgbClr val="4B97A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33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8105" y="499059"/>
            <a:ext cx="754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WHAT’S AT STAKE?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105" y="1229285"/>
            <a:ext cx="811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FF7F01"/>
                </a:solidFill>
              </a:rPr>
              <a:t>If a diversity of stakeholders </a:t>
            </a:r>
            <a:r>
              <a:rPr lang="en-US" sz="1600" dirty="0">
                <a:solidFill>
                  <a:srgbClr val="777877"/>
                </a:solidFill>
              </a:rPr>
              <a:t>do not effectively collaborate</a:t>
            </a:r>
            <a:r>
              <a:rPr lang="en-US" sz="1600" dirty="0">
                <a:solidFill>
                  <a:srgbClr val="9E9FA2"/>
                </a:solidFill>
              </a:rPr>
              <a:t> </a:t>
            </a:r>
            <a:r>
              <a:rPr lang="en-US" sz="1600" dirty="0">
                <a:solidFill>
                  <a:srgbClr val="777877"/>
                </a:solidFill>
              </a:rPr>
              <a:t>on this issue to identify</a:t>
            </a:r>
            <a:r>
              <a:rPr lang="en-US" sz="1600" b="1" dirty="0">
                <a:solidFill>
                  <a:srgbClr val="FF7F01"/>
                </a:solidFill>
              </a:rPr>
              <a:t> solutions that work</a:t>
            </a:r>
            <a:r>
              <a:rPr lang="en-US" sz="1600" dirty="0">
                <a:solidFill>
                  <a:srgbClr val="777877"/>
                </a:solidFill>
              </a:rPr>
              <a:t>, we risk:</a:t>
            </a:r>
          </a:p>
          <a:p>
            <a:pPr defTabSz="457200"/>
            <a:endParaRPr lang="en-US" sz="1600" b="1" dirty="0">
              <a:solidFill>
                <a:srgbClr val="77787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3023" y="2421176"/>
            <a:ext cx="537699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srgbClr val="FF7F01"/>
                </a:solidFill>
              </a:rPr>
              <a:t>A decline </a:t>
            </a:r>
            <a:r>
              <a:rPr lang="en-US" dirty="0">
                <a:solidFill>
                  <a:srgbClr val="777877"/>
                </a:solidFill>
              </a:rPr>
              <a:t>in the health of honey bees and other managed and native pollinators</a:t>
            </a:r>
          </a:p>
          <a:p>
            <a:pPr defTabSz="457200"/>
            <a:endParaRPr lang="en-US" b="1" dirty="0">
              <a:solidFill>
                <a:srgbClr val="777877"/>
              </a:solidFill>
            </a:endParaRPr>
          </a:p>
          <a:p>
            <a:pPr defTabSz="457200"/>
            <a:r>
              <a:rPr lang="en-US" b="1" dirty="0">
                <a:solidFill>
                  <a:srgbClr val="FF7F01"/>
                </a:solidFill>
              </a:rPr>
              <a:t>Economic impacts </a:t>
            </a:r>
            <a:r>
              <a:rPr lang="en-US" dirty="0">
                <a:solidFill>
                  <a:srgbClr val="777877"/>
                </a:solidFill>
              </a:rPr>
              <a:t>on the beekeeping industry, growers and producers whose crops are pollinated by bees, rural economies, and North American agriculture</a:t>
            </a:r>
          </a:p>
          <a:p>
            <a:pPr defTabSz="457200"/>
            <a:endParaRPr lang="en-US" dirty="0">
              <a:solidFill>
                <a:srgbClr val="777877"/>
              </a:solidFill>
            </a:endParaRPr>
          </a:p>
          <a:p>
            <a:pPr defTabSz="457200"/>
            <a:r>
              <a:rPr lang="en-US" dirty="0">
                <a:solidFill>
                  <a:srgbClr val="777877"/>
                </a:solidFill>
              </a:rPr>
              <a:t>Impacts to </a:t>
            </a:r>
            <a:r>
              <a:rPr lang="en-US" b="1" dirty="0">
                <a:solidFill>
                  <a:srgbClr val="FF7F01"/>
                </a:solidFill>
              </a:rPr>
              <a:t>our global food supply, biodiversity and healthy ecosystems</a:t>
            </a:r>
          </a:p>
          <a:p>
            <a:pPr defTabSz="457200"/>
            <a:endParaRPr lang="en-US" sz="1600" b="1" dirty="0">
              <a:solidFill>
                <a:srgbClr val="77787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691" y="2694581"/>
            <a:ext cx="20214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008DB5"/>
                </a:solidFill>
              </a:rPr>
              <a:t>What’s at Stake?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895760" y="2312511"/>
            <a:ext cx="227263" cy="2887799"/>
          </a:xfrm>
          <a:prstGeom prst="leftBracket">
            <a:avLst>
              <a:gd name="adj" fmla="val 0"/>
            </a:avLst>
          </a:prstGeom>
          <a:ln>
            <a:solidFill>
              <a:srgbClr val="0F7BA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2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/>
          <a:p>
            <a:r>
              <a:rPr lang="en-US" b="1" dirty="0"/>
              <a:t>WHO and WHAT</a:t>
            </a:r>
            <a:br>
              <a:rPr lang="en-US" dirty="0"/>
            </a:br>
            <a:r>
              <a:rPr lang="en-US" dirty="0"/>
              <a:t>is the Honey Bee Health Coalition?</a:t>
            </a:r>
          </a:p>
        </p:txBody>
      </p:sp>
      <p:pic>
        <p:nvPicPr>
          <p:cNvPr id="4" name="Picture 3" descr="C:\Users\jshapiro\Desktop\Logo\HBHC Logo Horiz 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9"/>
          <a:stretch/>
        </p:blipFill>
        <p:spPr bwMode="auto">
          <a:xfrm>
            <a:off x="3467100" y="3962400"/>
            <a:ext cx="2514600" cy="18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6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139"/>
            <a:ext cx="8229600" cy="518236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HONEY BEE HEALTH COALITION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892" y="1600200"/>
            <a:ext cx="72437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chemeClr val="bg1">
                    <a:lumMod val="50000"/>
                  </a:schemeClr>
                </a:solidFill>
              </a:rPr>
              <a:t>Collaboratively implement solutions that will help to achieve a </a:t>
            </a:r>
            <a:r>
              <a:rPr lang="en-US" sz="2900" b="1" dirty="0">
                <a:solidFill>
                  <a:schemeClr val="accent1"/>
                </a:solidFill>
              </a:rPr>
              <a:t>healthy population of honey bees </a:t>
            </a:r>
            <a:r>
              <a:rPr lang="en-US" sz="2900" b="1" dirty="0">
                <a:solidFill>
                  <a:schemeClr val="bg1">
                    <a:lumMod val="50000"/>
                  </a:schemeClr>
                </a:solidFill>
              </a:rPr>
              <a:t>while also supporting</a:t>
            </a:r>
            <a:br>
              <a:rPr lang="en-US" sz="29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900" b="1" dirty="0">
                <a:solidFill>
                  <a:schemeClr val="bg1">
                    <a:lumMod val="50000"/>
                  </a:schemeClr>
                </a:solidFill>
              </a:rPr>
              <a:t>healthy populations of native and managed pollinators in the context</a:t>
            </a:r>
            <a:br>
              <a:rPr lang="en-US" sz="29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900" b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2900" b="1" dirty="0">
                <a:solidFill>
                  <a:schemeClr val="accent1"/>
                </a:solidFill>
              </a:rPr>
              <a:t>productive agricultural systems</a:t>
            </a:r>
            <a:r>
              <a:rPr lang="en-US" sz="29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2900" b="1" dirty="0">
                <a:solidFill>
                  <a:schemeClr val="accent1"/>
                </a:solidFill>
              </a:rPr>
              <a:t>thriving ecosystems</a:t>
            </a:r>
            <a:r>
              <a:rPr lang="en-US" sz="29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74" y="4636168"/>
            <a:ext cx="1790412" cy="20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04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5912</TotalTime>
  <Words>1183</Words>
  <Application>Microsoft Office PowerPoint</Application>
  <PresentationFormat>On-screen Show (4:3)</PresentationFormat>
  <Paragraphs>198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Arial</vt:lpstr>
      <vt:lpstr>Calibri</vt:lpstr>
      <vt:lpstr>Century Gothic</vt:lpstr>
      <vt:lpstr>Franklin Gothic Book</vt:lpstr>
      <vt:lpstr>Franklin Gothic Medium</vt:lpstr>
      <vt:lpstr>Verdana</vt:lpstr>
      <vt:lpstr>Wingdings</vt:lpstr>
      <vt:lpstr>Wingdings 2</vt:lpstr>
      <vt:lpstr>Grid</vt:lpstr>
      <vt:lpstr>Office Theme</vt:lpstr>
      <vt:lpstr>3_Office Theme</vt:lpstr>
      <vt:lpstr>1_Office Theme</vt:lpstr>
      <vt:lpstr>PowerPoint Presentation</vt:lpstr>
      <vt:lpstr>A diverse, collaborative, private-public partnership addressing the multiple factors impacting honey bees</vt:lpstr>
      <vt:lpstr>WHY  the Honey Bee Health Coalition?</vt:lpstr>
      <vt:lpstr>PowerPoint Presentation</vt:lpstr>
      <vt:lpstr>PowerPoint Presentation</vt:lpstr>
      <vt:lpstr>PowerPoint Presentation</vt:lpstr>
      <vt:lpstr>PowerPoint Presentation</vt:lpstr>
      <vt:lpstr>WHO and WHAT is the Honey Bee Health Coalition?</vt:lpstr>
      <vt:lpstr>HONEY BEE HEALTH COALITION MISSION</vt:lpstr>
      <vt:lpstr>PowerPoint Presentation</vt:lpstr>
      <vt:lpstr>PowerPoint Presentation</vt:lpstr>
      <vt:lpstr>HOW THE COALITION OPERATES</vt:lpstr>
      <vt:lpstr>PowerPoint Presentation</vt:lpstr>
      <vt:lpstr>WHAT is the Coalition doing?</vt:lpstr>
      <vt:lpstr>BEE HEALTHY ROADMAP</vt:lpstr>
      <vt:lpstr>PowerPoint Presentation</vt:lpstr>
      <vt:lpstr>PowerPoint Presentation</vt:lpstr>
      <vt:lpstr>FORAGE AND NUTRITION</vt:lpstr>
      <vt:lpstr>CROP PEST CONTROL</vt:lpstr>
      <vt:lpstr>HIVE MANAGEMENT    </vt:lpstr>
      <vt:lpstr>Outreach, Education, and Collaboration</vt:lpstr>
      <vt:lpstr>Bee  Integrated Demonstration Project</vt:lpstr>
      <vt:lpstr>IN SUMMARY</vt:lpstr>
      <vt:lpstr>MORE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for Collective impact</dc:title>
  <dc:creator>jshapiro</dc:creator>
  <cp:lastModifiedBy>Julie Shapiro</cp:lastModifiedBy>
  <cp:revision>204</cp:revision>
  <dcterms:created xsi:type="dcterms:W3CDTF">2014-11-06T01:59:00Z</dcterms:created>
  <dcterms:modified xsi:type="dcterms:W3CDTF">2017-03-22T20:14:55Z</dcterms:modified>
</cp:coreProperties>
</file>