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56" r:id="rId5"/>
    <p:sldId id="272" r:id="rId6"/>
    <p:sldId id="358" r:id="rId7"/>
    <p:sldId id="262" r:id="rId8"/>
    <p:sldId id="304" r:id="rId9"/>
    <p:sldId id="305" r:id="rId10"/>
    <p:sldId id="359" r:id="rId11"/>
    <p:sldId id="360" r:id="rId12"/>
    <p:sldId id="361" r:id="rId13"/>
    <p:sldId id="335" r:id="rId14"/>
    <p:sldId id="362" r:id="rId15"/>
    <p:sldId id="338" r:id="rId16"/>
    <p:sldId id="36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AEADD856-29BF-4450-82C0-E9CFB949CC68}">
          <p14:sldIdLst>
            <p14:sldId id="256"/>
          </p14:sldIdLst>
        </p14:section>
        <p14:section name="The Challenge" id="{2A2E117F-2CA3-4225-83E8-A13BF7EF44E2}">
          <p14:sldIdLst>
            <p14:sldId id="272"/>
            <p14:sldId id="358"/>
            <p14:sldId id="262"/>
            <p14:sldId id="304"/>
            <p14:sldId id="305"/>
          </p14:sldIdLst>
        </p14:section>
        <p14:section name="The BMPs" id="{CC47520A-621E-4F74-B112-46A81F135B47}">
          <p14:sldIdLst>
            <p14:sldId id="359"/>
            <p14:sldId id="360"/>
            <p14:sldId id="361"/>
          </p14:sldIdLst>
        </p14:section>
        <p14:section name="Recap" id="{10847798-C4E4-41EC-B504-249C8E40D37A}">
          <p14:sldIdLst>
            <p14:sldId id="335"/>
          </p14:sldIdLst>
        </p14:section>
        <p14:section name="More Info" id="{D1ED6779-CA37-4388-860E-527003DB289F}">
          <p14:sldIdLst>
            <p14:sldId id="362"/>
          </p14:sldIdLst>
        </p14:section>
        <p14:section name="Extra slides" id="{138655C3-EC53-4FA3-86C5-D7D61CED3DC2}">
          <p14:sldIdLst>
            <p14:sldId id="338"/>
            <p14:sldId id="3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CBFACB-269D-4689-B341-5079F99C554F}" v="3" dt="2024-06-06T19:16:34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3792" autoAdjust="0"/>
  </p:normalViewPr>
  <p:slideViewPr>
    <p:cSldViewPr snapToGrid="0">
      <p:cViewPr varScale="1">
        <p:scale>
          <a:sx n="89" d="100"/>
          <a:sy n="89" d="100"/>
        </p:scale>
        <p:origin x="13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23E91-BC8F-4E1D-BA8A-2F07CD94191D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E9A60-D309-47F1-9703-AEB09E461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2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National Corn Growers Association, in partnership with the Honey Bee Health Coalition, developed these BMPs in 2019 to safeguard pollinators in and around corn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9A60-D309-47F1-9703-AEB09E4611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39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buNone/>
              <a:defRPr/>
            </a:pPr>
            <a:endParaRPr lang="en-US" dirty="0"/>
          </a:p>
          <a:p>
            <a:pPr defTabSz="931774">
              <a:buNone/>
              <a:defRPr/>
            </a:pPr>
            <a:endParaRPr lang="en-US" baseline="0" dirty="0"/>
          </a:p>
          <a:p>
            <a:pPr defTabSz="931774">
              <a:buNone/>
              <a:defRPr/>
            </a:pPr>
            <a:endParaRPr lang="en-US" baseline="0" dirty="0"/>
          </a:p>
          <a:p>
            <a:pPr marL="171450" indent="-171450"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ct val="25000"/>
              </a:pPr>
              <a:t>10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351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87E40-3519-42DC-83FC-5BEF38E7D2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7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87E40-3519-42DC-83FC-5BEF38E7D22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6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D727E-5DB8-474B-A131-EE538BDE65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34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19" cy="3660458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 marL="171450" indent="-171450"/>
            <a:r>
              <a:rPr lang="en-US" dirty="0"/>
              <a:t>Winter and annual losses (yellow and orange) have been far exceeding acceptable loss rates (grey).</a:t>
            </a:r>
            <a:endParaRPr dirty="0"/>
          </a:p>
        </p:txBody>
      </p:sp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6906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3 P’s speaker notes:</a:t>
            </a:r>
          </a:p>
          <a:p>
            <a:r>
              <a:rPr lang="en-US" dirty="0"/>
              <a:t>Pests and Disease</a:t>
            </a:r>
          </a:p>
          <a:p>
            <a:r>
              <a:rPr lang="en-US" dirty="0"/>
              <a:t>Honey bees are under attack. Varroa mites, </a:t>
            </a:r>
            <a:r>
              <a:rPr lang="en-US" dirty="0" err="1"/>
              <a:t>nosema</a:t>
            </a:r>
            <a:r>
              <a:rPr lang="en-US" dirty="0"/>
              <a:t>, and viruses are killing honey bee colonies</a:t>
            </a:r>
          </a:p>
          <a:p>
            <a:endParaRPr lang="en-US" dirty="0"/>
          </a:p>
          <a:p>
            <a:r>
              <a:rPr lang="en-US" dirty="0"/>
              <a:t>Poor Forage &amp; Nutrition</a:t>
            </a:r>
          </a:p>
          <a:p>
            <a:r>
              <a:rPr lang="en-US" dirty="0"/>
              <a:t>Lack of a varied diet – due to declining wild spaces and increased monocultures – have led to malnutrition.</a:t>
            </a:r>
          </a:p>
          <a:p>
            <a:endParaRPr lang="en-US" dirty="0"/>
          </a:p>
          <a:p>
            <a:r>
              <a:rPr lang="en-US" dirty="0"/>
              <a:t>Pesticide Exposure</a:t>
            </a:r>
          </a:p>
          <a:p>
            <a:r>
              <a:rPr lang="en-US" dirty="0"/>
              <a:t>Use of pesticide and other crop protection products can incidentally expose and harm bees. Naturally occurring and other industrial toxins in the environment also may impact bee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EF34C-FB0D-444E-83A8-8FA35CFC4A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9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add 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EF34C-FB0D-444E-83A8-8FA35CFC4A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7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87E40-3519-42DC-83FC-5BEF38E7D2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046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87E40-3519-42DC-83FC-5BEF38E7D2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82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887E40-3519-42DC-83FC-5BEF38E7D2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71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3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56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9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3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9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6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3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7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9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9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32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904C-6023-4BF1-95C2-0B41B27BCEF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3F486-2D04-4585-8DA2-8B3DEA261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3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t176nijwh14e.cloudfront.net/file/133/HBHC_Corn_030119.pdf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cga.com/key-issues/other-topics/pollinator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opbox.com/sh/ej653q8d1mmzkd1/AAAglVPbeP3kKiuuq6P-Ln6Ca/720p/Honey%20Bee_Scene2_1.mp4?dl=0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www.dropbox.com/sh/ej653q8d1mmzkd1/AACWAWEf9xCF2NSLt2dus9-8a/720p/Honey%20Bee_Scene1_v2_1.mp4?dl=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cga.com/key-issues/other-topics/pollinators" TargetMode="External"/><Relationship Id="rId5" Type="http://schemas.openxmlformats.org/officeDocument/2006/relationships/image" Target="../media/image17.png"/><Relationship Id="rId10" Type="http://schemas.openxmlformats.org/officeDocument/2006/relationships/hyperlink" Target="https://www.dropbox.com/sh/ej653q8d1mmzkd1/AADa4tw4v2_kXSjrKw6ziJuWa/720p/Honey%20Bee_Scene4_v3_1.mp4?dl=0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www.dropbox.com/sh/ej653q8d1mmzkd1/AAAiPkX3KvNxTILSEh2iy5Cda/720p/Honey%20Bee_Scene3_1.mp4?dl=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cga.com/key-issues/other-topics/pollinators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fieldwatch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s://ncga.com/key-issues/other-topics/pollinator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hyperlink" Target="https://ncga.com/key-issues/other-topics/pollinator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2DF538E6-8DBE-4E66-91CD-9189692F88E2}"/>
              </a:ext>
            </a:extLst>
          </p:cNvPr>
          <p:cNvSpPr txBox="1">
            <a:spLocks/>
          </p:cNvSpPr>
          <p:nvPr/>
        </p:nvSpPr>
        <p:spPr>
          <a:xfrm>
            <a:off x="1" y="300471"/>
            <a:ext cx="7548880" cy="761711"/>
          </a:xfrm>
          <a:prstGeom prst="rect">
            <a:avLst/>
          </a:prstGeom>
          <a:solidFill>
            <a:srgbClr val="00A7D2"/>
          </a:solidFill>
        </p:spPr>
        <p:txBody>
          <a:bodyPr vert="horz" lIns="18288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10000"/>
              </a:lnSpc>
            </a:pPr>
            <a:r>
              <a:rPr lang="en-US" sz="2400" dirty="0">
                <a:latin typeface="Arial Black" panose="020B0A04020102020204" pitchFamily="34" charset="0"/>
              </a:rPr>
              <a:t>Best Management Practices (BMPs)</a:t>
            </a:r>
          </a:p>
          <a:p>
            <a:pPr lvl="0" algn="l">
              <a:lnSpc>
                <a:spcPct val="110000"/>
              </a:lnSpc>
            </a:pPr>
            <a:r>
              <a:rPr lang="en-US" sz="2400" dirty="0">
                <a:latin typeface="Arial Black" panose="020B0A04020102020204" pitchFamily="34" charset="0"/>
              </a:rPr>
              <a:t>for Pollinator Protection in Corn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BD8AC55-7B66-4AF9-9C8E-B640B3D5DCF4}"/>
              </a:ext>
            </a:extLst>
          </p:cNvPr>
          <p:cNvSpPr/>
          <p:nvPr/>
        </p:nvSpPr>
        <p:spPr>
          <a:xfrm rot="5400000">
            <a:off x="7208888" y="924857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7317A-19E4-40EB-BDEE-713084E94B92}"/>
              </a:ext>
            </a:extLst>
          </p:cNvPr>
          <p:cNvSpPr/>
          <p:nvPr/>
        </p:nvSpPr>
        <p:spPr>
          <a:xfrm>
            <a:off x="574675" y="1118700"/>
            <a:ext cx="56114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/>
              </a:rPr>
              <a:t>Guidance for Growers and Crop Consultants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FA594-B37B-4A44-8747-98D8DF14B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1" y="5214515"/>
            <a:ext cx="1130300" cy="1460500"/>
          </a:xfrm>
          <a:prstGeom prst="rect">
            <a:avLst/>
          </a:prstGeom>
        </p:spPr>
      </p:pic>
      <p:pic>
        <p:nvPicPr>
          <p:cNvPr id="2050" name="Picture 2" descr="Image result for ncga logo">
            <a:extLst>
              <a:ext uri="{FF2B5EF4-FFF2-40B4-BE49-F238E27FC236}">
                <a16:creationId xmlns:a16="http://schemas.microsoft.com/office/drawing/2014/main" id="{B20393A1-8F1F-4DB5-B1D8-7E8697D7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1" y="5139902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bee on a corn tassel&#10;&#10;Description automatically generated">
            <a:extLst>
              <a:ext uri="{FF2B5EF4-FFF2-40B4-BE49-F238E27FC236}">
                <a16:creationId xmlns:a16="http://schemas.microsoft.com/office/drawing/2014/main" id="{650D6251-AA38-463E-9E32-DE786C9540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2" r="-277" b="28123"/>
          <a:stretch/>
        </p:blipFill>
        <p:spPr>
          <a:xfrm>
            <a:off x="2724896" y="1575329"/>
            <a:ext cx="3694207" cy="37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99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green field&#10;&#10;Description automatically generated">
            <a:extLst>
              <a:ext uri="{FF2B5EF4-FFF2-40B4-BE49-F238E27FC236}">
                <a16:creationId xmlns:a16="http://schemas.microsoft.com/office/drawing/2014/main" id="{EA6BF26C-9DCB-44E2-9856-B4BEDDC6D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1"/>
          <a:stretch/>
        </p:blipFill>
        <p:spPr>
          <a:xfrm>
            <a:off x="0" y="0"/>
            <a:ext cx="9144000" cy="7069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5817"/>
          </a:xfrm>
          <a:solidFill>
            <a:srgbClr val="00A7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457189"/>
            <a:r>
              <a:rPr lang="en-US" sz="2400" b="1" cap="all" dirty="0">
                <a:latin typeface="Arial Black" panose="020B0A04020102020204" pitchFamily="34" charset="0"/>
              </a:rPr>
              <a:t>Pollinator protection checklist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DEAC9C-48A2-4EE4-9B08-0D2A2FE96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6953" y="1493876"/>
            <a:ext cx="5250094" cy="4081585"/>
          </a:xfrm>
          <a:solidFill>
            <a:schemeClr val="bg1">
              <a:alpha val="90000"/>
            </a:schemeClr>
          </a:solidFill>
        </p:spPr>
        <p:txBody>
          <a:bodyPr vert="horz" lIns="182880" tIns="182880" rIns="182880" bIns="182880" rtlCol="0">
            <a:normAutofit lnSpcReduction="10000"/>
          </a:bodyPr>
          <a:lstStyle/>
          <a:p>
            <a:pPr marL="0" indent="0" algn="ctr">
              <a:buNone/>
            </a:pPr>
            <a:r>
              <a:rPr lang="en-US" sz="2200" b="1" cap="all" dirty="0">
                <a:latin typeface="Avenir Black" panose="020B0803020203020204" pitchFamily="34" charset="0"/>
              </a:rPr>
              <a:t>Throughout the </a:t>
            </a:r>
            <a:br>
              <a:rPr lang="en-US" sz="2200" b="1" cap="all" dirty="0">
                <a:latin typeface="Avenir Black" panose="020B0803020203020204" pitchFamily="34" charset="0"/>
              </a:rPr>
            </a:br>
            <a:r>
              <a:rPr lang="en-US" sz="2200" b="1" cap="all" dirty="0">
                <a:latin typeface="Avenir Black" panose="020B0803020203020204" pitchFamily="34" charset="0"/>
              </a:rPr>
              <a:t>growing season</a:t>
            </a:r>
            <a:endParaRPr lang="en-US" sz="2200" cap="all" dirty="0">
              <a:latin typeface="Avenir Black" panose="020B0803020203020204" pitchFamily="34" charset="0"/>
            </a:endParaRP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Establish and maintain open communication with local beekeepers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Follow IPM practices 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Seek most effective product with lowest toxicity to bees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Read and follow the label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Minimize pesticide exposure to bees from dust and drift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r>
              <a:rPr lang="en-US" sz="2200" dirty="0"/>
              <a:t>Provide safe habitat in non-crop areas</a:t>
            </a:r>
          </a:p>
          <a:p>
            <a:pPr marL="463539" indent="-463539">
              <a:buSzPct val="85000"/>
              <a:buFont typeface="Wingdings" panose="05000000000000000000" pitchFamily="2" charset="2"/>
              <a:buChar char="q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340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2DF538E6-8DBE-4E66-91CD-9189692F88E2}"/>
              </a:ext>
            </a:extLst>
          </p:cNvPr>
          <p:cNvSpPr txBox="1">
            <a:spLocks/>
          </p:cNvSpPr>
          <p:nvPr/>
        </p:nvSpPr>
        <p:spPr>
          <a:xfrm>
            <a:off x="1" y="300471"/>
            <a:ext cx="7548880" cy="761711"/>
          </a:xfrm>
          <a:prstGeom prst="rect">
            <a:avLst/>
          </a:prstGeom>
          <a:solidFill>
            <a:srgbClr val="00A7D2"/>
          </a:solidFill>
        </p:spPr>
        <p:txBody>
          <a:bodyPr vert="horz" lIns="18288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10000"/>
              </a:lnSpc>
            </a:pPr>
            <a:r>
              <a:rPr lang="en-US" sz="2400" dirty="0">
                <a:latin typeface="Arial Black" panose="020B0A04020102020204" pitchFamily="34" charset="0"/>
              </a:rPr>
              <a:t>FOR MORE INFORMATION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BD8AC55-7B66-4AF9-9C8E-B640B3D5DCF4}"/>
              </a:ext>
            </a:extLst>
          </p:cNvPr>
          <p:cNvSpPr/>
          <p:nvPr/>
        </p:nvSpPr>
        <p:spPr>
          <a:xfrm rot="5400000">
            <a:off x="7208888" y="924857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7317A-19E4-40EB-BDEE-713084E94B92}"/>
              </a:ext>
            </a:extLst>
          </p:cNvPr>
          <p:cNvSpPr/>
          <p:nvPr/>
        </p:nvSpPr>
        <p:spPr>
          <a:xfrm>
            <a:off x="514503" y="1231140"/>
            <a:ext cx="473416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b="1" dirty="0">
              <a:latin typeface="Arial" panose="020B0604020202020204" pitchFamily="34" charset="0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b="1" dirty="0">
              <a:latin typeface="Arial" panose="020B0604020202020204" pitchFamily="34" charset="0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b="1" dirty="0">
              <a:latin typeface="Arial" panose="020B0604020202020204" pitchFamily="34" charset="0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b="1" dirty="0">
              <a:latin typeface="Arial" panose="020B0604020202020204" pitchFamily="34" charset="0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/>
              </a:rPr>
              <a:t>Best Practices for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rial" panose="020B0604020202020204" pitchFamily="34" charset="0"/>
                <a:cs typeface="Arial"/>
              </a:rPr>
              <a:t>Pollinator Protection in Field Corn:</a:t>
            </a:r>
            <a:endParaRPr lang="en-US" sz="2000" b="1" dirty="0">
              <a:latin typeface="Arial" panose="020B0604020202020204" pitchFamily="34" charset="0"/>
              <a:cs typeface="Arial"/>
            </a:endParaRP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https://dt176nijwh14e.cloudfront.net/file/133/HBHC_Corn_030119.pdf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C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latin typeface="Arial" panose="020B0604020202020204" pitchFamily="34" charset="0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FA594-B37B-4A44-8747-98D8DF14B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1" y="5214515"/>
            <a:ext cx="1130300" cy="1460500"/>
          </a:xfrm>
          <a:prstGeom prst="rect">
            <a:avLst/>
          </a:prstGeom>
        </p:spPr>
      </p:pic>
      <p:pic>
        <p:nvPicPr>
          <p:cNvPr id="2050" name="Picture 2" descr="Image result for ncga logo">
            <a:extLst>
              <a:ext uri="{FF2B5EF4-FFF2-40B4-BE49-F238E27FC236}">
                <a16:creationId xmlns:a16="http://schemas.microsoft.com/office/drawing/2014/main" id="{B20393A1-8F1F-4DB5-B1D8-7E8697D7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1" y="5139902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bee on a corn tassel&#10;&#10;Description automatically generated">
            <a:extLst>
              <a:ext uri="{FF2B5EF4-FFF2-40B4-BE49-F238E27FC236}">
                <a16:creationId xmlns:a16="http://schemas.microsoft.com/office/drawing/2014/main" id="{650D6251-AA38-463E-9E32-DE786C9540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2" r="-277" b="28123"/>
          <a:stretch/>
        </p:blipFill>
        <p:spPr>
          <a:xfrm>
            <a:off x="5248668" y="1433809"/>
            <a:ext cx="3364961" cy="33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60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23D57B-CA0C-4E22-B5C5-8BE083639944}"/>
              </a:ext>
            </a:extLst>
          </p:cNvPr>
          <p:cNvSpPr/>
          <p:nvPr/>
        </p:nvSpPr>
        <p:spPr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8E2F8-2F5A-471F-8B14-6C53BA2CC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762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DCCDB73E-BEB2-4A8F-8C0F-042571C82DDD}"/>
              </a:ext>
            </a:extLst>
          </p:cNvPr>
          <p:cNvSpPr txBox="1">
            <a:spLocks/>
          </p:cNvSpPr>
          <p:nvPr/>
        </p:nvSpPr>
        <p:spPr>
          <a:xfrm>
            <a:off x="1" y="388888"/>
            <a:ext cx="7477124" cy="646330"/>
          </a:xfrm>
          <a:prstGeom prst="rect">
            <a:avLst/>
          </a:prstGeom>
          <a:solidFill>
            <a:srgbClr val="B7814F"/>
          </a:solidFill>
        </p:spPr>
        <p:txBody>
          <a:bodyPr vert="horz" lIns="13716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100" dirty="0">
              <a:latin typeface="Arial Black" panose="020B0A04020102020204" pitchFamily="34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4C1C0D1-DC68-4064-B847-456B3AE368BF}"/>
              </a:ext>
            </a:extLst>
          </p:cNvPr>
          <p:cNvSpPr/>
          <p:nvPr/>
        </p:nvSpPr>
        <p:spPr>
          <a:xfrm rot="5400000">
            <a:off x="7222130" y="929516"/>
            <a:ext cx="149294" cy="360696"/>
          </a:xfrm>
          <a:prstGeom prst="rtTriangle">
            <a:avLst/>
          </a:prstGeom>
          <a:solidFill>
            <a:srgbClr val="4F37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526688"/>
            <a:ext cx="4295775" cy="3168602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/>
          <a:p>
            <a:pPr marL="342900" indent="-342900">
              <a:spcBef>
                <a:spcPts val="750"/>
              </a:spcBef>
              <a:buFont typeface="+mj-lt"/>
              <a:buAutoNum type="arabicPeriod"/>
            </a:pPr>
            <a:r>
              <a:rPr lang="en-US" sz="2000" dirty="0"/>
              <a:t>Lead author reviewed pollinator protection BMPs for other crops and geographies</a:t>
            </a:r>
          </a:p>
          <a:p>
            <a:pPr marL="342900" indent="-342900">
              <a:spcBef>
                <a:spcPts val="750"/>
              </a:spcBef>
              <a:buFont typeface="+mj-lt"/>
              <a:buAutoNum type="arabicPeriod"/>
            </a:pPr>
            <a:r>
              <a:rPr lang="en-US" sz="2000" dirty="0"/>
              <a:t>Technical committee identified suitable BMPs based on corn pest protection needs and practices</a:t>
            </a:r>
          </a:p>
          <a:p>
            <a:pPr marL="342900" indent="-342900">
              <a:spcBef>
                <a:spcPts val="750"/>
              </a:spcBef>
              <a:buFont typeface="+mj-lt"/>
              <a:buAutoNum type="arabicPeriod"/>
            </a:pPr>
            <a:r>
              <a:rPr lang="en-US" sz="2000" dirty="0"/>
              <a:t>Broader stakeholder group reviewed and provided input</a:t>
            </a:r>
          </a:p>
          <a:p>
            <a:pPr marL="342900" indent="-342900">
              <a:spcBef>
                <a:spcPts val="750"/>
              </a:spcBef>
              <a:buFont typeface="+mj-lt"/>
              <a:buAutoNum type="arabicPeriod"/>
            </a:pPr>
            <a:r>
              <a:rPr lang="en-US" sz="2000" dirty="0"/>
              <a:t>National Corn Growers Association released final BMPs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B31CD-E27A-419B-9987-A73C63D47FC1}"/>
              </a:ext>
            </a:extLst>
          </p:cNvPr>
          <p:cNvSpPr/>
          <p:nvPr/>
        </p:nvSpPr>
        <p:spPr>
          <a:xfrm>
            <a:off x="2428" y="473013"/>
            <a:ext cx="6903198" cy="47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HOW THE BMP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s</a:t>
            </a: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 WERE DEVELOPED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C6970E6-B8A5-4CBC-9487-DF17C3609876}"/>
              </a:ext>
            </a:extLst>
          </p:cNvPr>
          <p:cNvSpPr txBox="1">
            <a:spLocks/>
          </p:cNvSpPr>
          <p:nvPr/>
        </p:nvSpPr>
        <p:spPr>
          <a:xfrm>
            <a:off x="4943476" y="1274220"/>
            <a:ext cx="3924300" cy="445925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1600" b="1" dirty="0"/>
              <a:t>Technical Committee</a:t>
            </a:r>
          </a:p>
          <a:p>
            <a:pPr marL="0" indent="0" algn="ctr">
              <a:spcBef>
                <a:spcPts val="750"/>
              </a:spcBef>
              <a:buNone/>
            </a:pPr>
            <a:endParaRPr lang="en-US" sz="1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Nick Seiter, University of Illinois (Lead Author)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Kelvin </a:t>
            </a:r>
            <a:r>
              <a:rPr lang="en-US" sz="1400" dirty="0" err="1"/>
              <a:t>Adee</a:t>
            </a:r>
            <a:r>
              <a:rPr lang="en-US" sz="1400" dirty="0"/>
              <a:t>, American Honey Producers 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Paul Bertels, Farmgate Insights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Dave Epstein, U.S. Department of Agriculture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Nathan Fields, National Corn Growers 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Jeff Harris, Mississippi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Mike Mason, Prairie State Beekeepers 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Josiah McClellan, United Soybean Board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Robert Sears, Eastern Missouri Beekeepers 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Tom Steeger, U.S. Environmental Protection Agency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Scott Stewart, University of Tennessee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Adam </a:t>
            </a:r>
            <a:r>
              <a:rPr lang="en-US" sz="1400" dirty="0" err="1"/>
              <a:t>Varenhorst</a:t>
            </a:r>
            <a:r>
              <a:rPr lang="en-US" sz="1400" dirty="0"/>
              <a:t>, South Dakota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Jason Weirich, MFA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7AC9EF-B18A-497C-9E73-19E4EC44D595}"/>
              </a:ext>
            </a:extLst>
          </p:cNvPr>
          <p:cNvSpPr txBox="1"/>
          <p:nvPr/>
        </p:nvSpPr>
        <p:spPr>
          <a:xfrm>
            <a:off x="2195421" y="5966888"/>
            <a:ext cx="6858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go to 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https://ncga.com/key-issues/other-topics/pollinators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0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23D57B-CA0C-4E22-B5C5-8BE083639944}"/>
              </a:ext>
            </a:extLst>
          </p:cNvPr>
          <p:cNvSpPr/>
          <p:nvPr/>
        </p:nvSpPr>
        <p:spPr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8E2F8-2F5A-471F-8B14-6C53BA2CC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762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DCCDB73E-BEB2-4A8F-8C0F-042571C82DDD}"/>
              </a:ext>
            </a:extLst>
          </p:cNvPr>
          <p:cNvSpPr txBox="1">
            <a:spLocks/>
          </p:cNvSpPr>
          <p:nvPr/>
        </p:nvSpPr>
        <p:spPr>
          <a:xfrm>
            <a:off x="1" y="388888"/>
            <a:ext cx="7477124" cy="646330"/>
          </a:xfrm>
          <a:prstGeom prst="rect">
            <a:avLst/>
          </a:prstGeom>
          <a:solidFill>
            <a:srgbClr val="B7814F"/>
          </a:solidFill>
        </p:spPr>
        <p:txBody>
          <a:bodyPr vert="horz" lIns="13716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100" dirty="0">
              <a:latin typeface="Arial Black" panose="020B0A04020102020204" pitchFamily="34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4C1C0D1-DC68-4064-B847-456B3AE368BF}"/>
              </a:ext>
            </a:extLst>
          </p:cNvPr>
          <p:cNvSpPr/>
          <p:nvPr/>
        </p:nvSpPr>
        <p:spPr>
          <a:xfrm rot="5400000">
            <a:off x="7222130" y="929516"/>
            <a:ext cx="149294" cy="360696"/>
          </a:xfrm>
          <a:prstGeom prst="rtTriangle">
            <a:avLst/>
          </a:prstGeom>
          <a:solidFill>
            <a:srgbClr val="4F37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B31CD-E27A-419B-9987-A73C63D47FC1}"/>
              </a:ext>
            </a:extLst>
          </p:cNvPr>
          <p:cNvSpPr/>
          <p:nvPr/>
        </p:nvSpPr>
        <p:spPr>
          <a:xfrm>
            <a:off x="2428" y="473013"/>
            <a:ext cx="6903198" cy="47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Example VIDEOS</a:t>
            </a:r>
          </a:p>
        </p:txBody>
      </p:sp>
      <p:pic>
        <p:nvPicPr>
          <p:cNvPr id="4" name="Picture 3" descr="A picture containing man, board, sign, street&#10;&#10;Description automatically generated">
            <a:extLst>
              <a:ext uri="{FF2B5EF4-FFF2-40B4-BE49-F238E27FC236}">
                <a16:creationId xmlns:a16="http://schemas.microsoft.com/office/drawing/2014/main" id="{0CB27C99-A71B-48D4-A7F4-3F05BA8D7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44" y="1321929"/>
            <a:ext cx="2344350" cy="1641741"/>
          </a:xfrm>
          <a:prstGeom prst="rect">
            <a:avLst/>
          </a:prstGeom>
        </p:spPr>
      </p:pic>
      <p:pic>
        <p:nvPicPr>
          <p:cNvPr id="7" name="Picture 6" descr="A screen shot of a person&#10;&#10;Description automatically generated">
            <a:extLst>
              <a:ext uri="{FF2B5EF4-FFF2-40B4-BE49-F238E27FC236}">
                <a16:creationId xmlns:a16="http://schemas.microsoft.com/office/drawing/2014/main" id="{92504B95-5CB3-49A4-9FCD-82708895E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44" y="3230174"/>
            <a:ext cx="2344350" cy="16466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1D5902-DFC1-4EAD-B2B8-B1C43B3CDFB0}"/>
              </a:ext>
            </a:extLst>
          </p:cNvPr>
          <p:cNvSpPr txBox="1"/>
          <p:nvPr/>
        </p:nvSpPr>
        <p:spPr>
          <a:xfrm>
            <a:off x="2195421" y="5966888"/>
            <a:ext cx="6858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go to 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https://ncga.com/key-issues/other-topics/pollinators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B0838C-CDE1-41FC-A4E8-1844FC2E1899}"/>
              </a:ext>
            </a:extLst>
          </p:cNvPr>
          <p:cNvSpPr txBox="1">
            <a:spLocks/>
          </p:cNvSpPr>
          <p:nvPr/>
        </p:nvSpPr>
        <p:spPr>
          <a:xfrm>
            <a:off x="270696" y="1321929"/>
            <a:ext cx="5998451" cy="355487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sz="1600"/>
              <a:t>Scene 1: Grower and beekeeper make a plan.</a:t>
            </a:r>
          </a:p>
          <a:p>
            <a:pPr marL="0" indent="0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sz="1600" dirty="0">
                <a:hlinkClick r:id="rId7"/>
              </a:rPr>
              <a:t>https://www.dropbox.com/sh/ej653q8d1mmzkd1/AACWAWEf9xCF2NSLt2dus9-8a/720p/Honey%20Bee_Scene1_v2_1.mp4?dl=0</a:t>
            </a:r>
            <a:endParaRPr lang="en-US" sz="1600" dirty="0"/>
          </a:p>
          <a:p>
            <a:pPr marL="0" indent="0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sz="1600" dirty="0"/>
              <a:t>Scene 2: Grower and consultant make a plan.</a:t>
            </a:r>
          </a:p>
          <a:p>
            <a:pPr marL="0" indent="0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sz="1600" dirty="0">
                <a:hlinkClick r:id="rId8"/>
              </a:rPr>
              <a:t>https://www.dropbox.com/sh/ej653q8d1mmzkd1/AAAglVPbeP3kKiuuq6P-Ln6Ca/720p/Honey%20Bee_Scene2_1.mp4?dl=0</a:t>
            </a:r>
            <a:endParaRPr lang="en-US" sz="1600" dirty="0"/>
          </a:p>
          <a:p>
            <a:pPr marL="0" indent="0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sz="1600" dirty="0"/>
              <a:t>Scene 3: Grower and consultant talk about applying treatment.</a:t>
            </a:r>
          </a:p>
          <a:p>
            <a:pPr marL="0" indent="0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sz="1600" dirty="0">
                <a:hlinkClick r:id="rId9"/>
              </a:rPr>
              <a:t>https://www.dropbox.com/sh/ej653q8d1mmzkd1/AAAiPkX3KvNxTILSEh2iy5Cda/720p/Honey%20Bee_Scene3_1.mp4?dl=0</a:t>
            </a:r>
            <a:endParaRPr lang="en-US" sz="1600" dirty="0"/>
          </a:p>
          <a:p>
            <a:pPr marL="0" indent="0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sz="1600" dirty="0"/>
              <a:t>Scene 4: Grower and beekeeper talk about applying treatment.</a:t>
            </a:r>
          </a:p>
          <a:p>
            <a:pPr marL="0" indent="0"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sz="1600" dirty="0">
                <a:hlinkClick r:id="rId10"/>
              </a:rPr>
              <a:t>https://www.dropbox.com/sh/ej653q8d1mmzkd1/AADa4tw4v2_kXSjrKw6ziJuWa/720p/Honey%20Bee_Scene4_v3_1.mp4?dl=0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655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035F40-97F6-47D7-B9CA-3E8C7863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30" b="1"/>
          <a:stretch/>
        </p:blipFill>
        <p:spPr>
          <a:xfrm>
            <a:off x="-1" y="1264474"/>
            <a:ext cx="9144000" cy="5593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148" y="297216"/>
            <a:ext cx="7168888" cy="76932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defTabSz="457189">
              <a:defRPr/>
            </a:pPr>
            <a:r>
              <a:rPr lang="en-US" sz="2400" cap="all" dirty="0">
                <a:solidFill>
                  <a:srgbClr val="FFFFFF"/>
                </a:solidFill>
                <a:latin typeface="Arial Black" panose="020B0A04020102020204" pitchFamily="34" charset="0"/>
                <a:cs typeface="Verdana"/>
              </a:rPr>
              <a:t>We all rely on honey bees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9147" y="1165324"/>
            <a:ext cx="6639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1600" dirty="0">
                <a:solidFill>
                  <a:srgbClr val="010407"/>
                </a:solidFill>
                <a:latin typeface="Arial Black" panose="020B0A04020102020204" pitchFamily="34" charset="0"/>
                <a:cs typeface="Arial"/>
              </a:rPr>
              <a:t>Honey bees are a key component </a:t>
            </a:r>
            <a:r>
              <a:rPr lang="en-US" sz="1600" dirty="0">
                <a:solidFill>
                  <a:srgbClr val="010407"/>
                </a:solidFill>
                <a:latin typeface="Arial" panose="020B0604020202020204" pitchFamily="34" charset="0"/>
                <a:cs typeface="Arial"/>
              </a:rPr>
              <a:t>of sustainable agriculture, healthy diets, the global food supply, and the economy. </a:t>
            </a:r>
          </a:p>
        </p:txBody>
      </p:sp>
      <p:pic>
        <p:nvPicPr>
          <p:cNvPr id="25" name="Picture 24" descr="honeycomb.png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9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094" b="4589"/>
          <a:stretch/>
        </p:blipFill>
        <p:spPr>
          <a:xfrm>
            <a:off x="-5747562" y="5645949"/>
            <a:ext cx="3320693" cy="541919"/>
          </a:xfrm>
          <a:prstGeom prst="rect">
            <a:avLst/>
          </a:prstGeom>
        </p:spPr>
      </p:pic>
      <p:pic>
        <p:nvPicPr>
          <p:cNvPr id="31" name="Picture 30" descr="honeycomb.png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9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094" b="4589"/>
          <a:stretch/>
        </p:blipFill>
        <p:spPr>
          <a:xfrm>
            <a:off x="-5903429" y="6021070"/>
            <a:ext cx="4111037" cy="6708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39E222-0508-48BE-8143-4DE082615087}"/>
              </a:ext>
            </a:extLst>
          </p:cNvPr>
          <p:cNvSpPr txBox="1"/>
          <p:nvPr/>
        </p:nvSpPr>
        <p:spPr>
          <a:xfrm>
            <a:off x="0" y="297216"/>
            <a:ext cx="7168888" cy="769328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noAutofit/>
          </a:bodyPr>
          <a:lstStyle/>
          <a:p>
            <a:pPr defTabSz="457189">
              <a:defRPr/>
            </a:pPr>
            <a:r>
              <a:rPr lang="en-US" sz="2400" cap="all" dirty="0">
                <a:solidFill>
                  <a:srgbClr val="FFFFFF"/>
                </a:solidFill>
                <a:latin typeface="Arial Black" panose="020B0A04020102020204" pitchFamily="34" charset="0"/>
                <a:cs typeface="Verdana"/>
              </a:rPr>
              <a:t>We all rely on honey bees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90347C1F-01BF-4239-97AF-D9F7F06142ED}"/>
              </a:ext>
            </a:extLst>
          </p:cNvPr>
          <p:cNvSpPr/>
          <p:nvPr/>
        </p:nvSpPr>
        <p:spPr>
          <a:xfrm rot="5400000">
            <a:off x="6828894" y="925046"/>
            <a:ext cx="199059" cy="480928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0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69A822-8EE2-448F-9ACB-5E824FE1E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480"/>
            <a:ext cx="9144000" cy="69144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E8E830-7380-4EB6-93B4-C9390923719E}"/>
              </a:ext>
            </a:extLst>
          </p:cNvPr>
          <p:cNvSpPr txBox="1"/>
          <p:nvPr/>
        </p:nvSpPr>
        <p:spPr>
          <a:xfrm>
            <a:off x="0" y="297216"/>
            <a:ext cx="7308036" cy="769328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erdana"/>
              </a:rPr>
              <a:t>The challenge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B039B7-90F0-4F90-A7AF-4BA74C9C44DA}"/>
              </a:ext>
            </a:extLst>
          </p:cNvPr>
          <p:cNvSpPr/>
          <p:nvPr/>
        </p:nvSpPr>
        <p:spPr>
          <a:xfrm>
            <a:off x="104857" y="1371442"/>
            <a:ext cx="6639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104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Compared to historical rates,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040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more honey bee colonies die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040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040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/>
              </a:rPr>
              <a:t>each winter and each year.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104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3" name="Plus Sign 2">
            <a:extLst>
              <a:ext uri="{FF2B5EF4-FFF2-40B4-BE49-F238E27FC236}">
                <a16:creationId xmlns:a16="http://schemas.microsoft.com/office/drawing/2014/main" id="{876E1932-26C3-4FBC-8557-96B1B121A271}"/>
              </a:ext>
            </a:extLst>
          </p:cNvPr>
          <p:cNvSpPr/>
          <p:nvPr/>
        </p:nvSpPr>
        <p:spPr>
          <a:xfrm>
            <a:off x="7502769" y="2142420"/>
            <a:ext cx="398585" cy="369332"/>
          </a:xfrm>
          <a:prstGeom prst="mathPlus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1C238CAC-D71E-45B7-82D6-47A76B43603F}"/>
              </a:ext>
            </a:extLst>
          </p:cNvPr>
          <p:cNvSpPr/>
          <p:nvPr/>
        </p:nvSpPr>
        <p:spPr>
          <a:xfrm rot="5400000">
            <a:off x="6968042" y="924857"/>
            <a:ext cx="199059" cy="480928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505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E2F6CD0-9ECE-4F8F-9107-20C1257BE3E7}"/>
              </a:ext>
            </a:extLst>
          </p:cNvPr>
          <p:cNvSpPr/>
          <p:nvPr/>
        </p:nvSpPr>
        <p:spPr>
          <a:xfrm>
            <a:off x="0" y="5543550"/>
            <a:ext cx="9144000" cy="1314451"/>
          </a:xfrm>
          <a:prstGeom prst="rect">
            <a:avLst/>
          </a:prstGeom>
          <a:solidFill>
            <a:srgbClr val="FAD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" panose="020B0503020203020204" pitchFamily="34" charset="0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idx="1"/>
          </p:nvPr>
        </p:nvSpPr>
        <p:spPr>
          <a:xfrm>
            <a:off x="768350" y="5742609"/>
            <a:ext cx="8632825" cy="19088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None/>
            </a:pPr>
            <a:endParaRPr lang="en-US" sz="18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None/>
            </a:pP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Beekeepers must replenish colonies by splitting their hives or purchasing new bees.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28570C46-CE3E-4FE5-BD02-04120DBBF839}"/>
              </a:ext>
            </a:extLst>
          </p:cNvPr>
          <p:cNvSpPr txBox="1">
            <a:spLocks/>
          </p:cNvSpPr>
          <p:nvPr/>
        </p:nvSpPr>
        <p:spPr>
          <a:xfrm>
            <a:off x="0" y="289715"/>
            <a:ext cx="8496300" cy="772471"/>
          </a:xfrm>
          <a:prstGeom prst="rect">
            <a:avLst/>
          </a:prstGeom>
          <a:solidFill>
            <a:srgbClr val="00A7D2"/>
          </a:solidFill>
        </p:spPr>
        <p:txBody>
          <a:bodyPr vert="horz" lIns="18288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10000"/>
              </a:lnSpc>
            </a:pPr>
            <a:r>
              <a:rPr lang="en-US" sz="2400" cap="all" dirty="0">
                <a:latin typeface="Arial Black" panose="020B0A04020102020204" pitchFamily="34" charset="0"/>
              </a:rPr>
              <a:t>above average Colony losses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9898FD6-D2E5-4C6C-9E19-AFCE529DEBC8}"/>
              </a:ext>
            </a:extLst>
          </p:cNvPr>
          <p:cNvSpPr/>
          <p:nvPr/>
        </p:nvSpPr>
        <p:spPr>
          <a:xfrm rot="5400000">
            <a:off x="4232010" y="921251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0841E40-4119-4F91-AEF8-12D90E6C76CC}"/>
              </a:ext>
            </a:extLst>
          </p:cNvPr>
          <p:cNvSpPr/>
          <p:nvPr/>
        </p:nvSpPr>
        <p:spPr>
          <a:xfrm rot="5400000">
            <a:off x="8156306" y="921252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634EB2-1715-4318-A284-1A41E518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7922" y="1415305"/>
            <a:ext cx="6070716" cy="369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62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5D5F464A-240A-4D70-B99C-3C3EBA257004}"/>
              </a:ext>
            </a:extLst>
          </p:cNvPr>
          <p:cNvSpPr/>
          <p:nvPr/>
        </p:nvSpPr>
        <p:spPr>
          <a:xfrm rot="5400000">
            <a:off x="8051531" y="915679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5706D-163B-4E52-BC86-B3C16E0AC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867849-AA5F-479D-96EA-FDEC5A8FE137}"/>
              </a:ext>
            </a:extLst>
          </p:cNvPr>
          <p:cNvSpPr/>
          <p:nvPr/>
        </p:nvSpPr>
        <p:spPr>
          <a:xfrm>
            <a:off x="4572001" y="3932453"/>
            <a:ext cx="948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/>
            <a:r>
              <a:rPr lang="en-US" sz="1600" dirty="0">
                <a:latin typeface="Avenir" panose="020B0503020203020204" pitchFamily="34" charset="0"/>
                <a:cs typeface="Arial"/>
              </a:rPr>
              <a:t>Pests &amp; Disease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D6B89B-C7C2-482E-90D7-945FABF5E6CE}"/>
              </a:ext>
            </a:extLst>
          </p:cNvPr>
          <p:cNvSpPr/>
          <p:nvPr/>
        </p:nvSpPr>
        <p:spPr>
          <a:xfrm>
            <a:off x="545415" y="3931727"/>
            <a:ext cx="1740840" cy="746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/>
            <a:r>
              <a:rPr lang="en-US" sz="1600" dirty="0">
                <a:latin typeface="Avenir" panose="020B0503020203020204" pitchFamily="34" charset="0"/>
                <a:cs typeface="Arial"/>
              </a:rPr>
              <a:t>Pesticide </a:t>
            </a:r>
          </a:p>
          <a:p>
            <a:pPr algn="ctr" defTabSz="457189"/>
            <a:r>
              <a:rPr lang="en-US" sz="1600" dirty="0">
                <a:latin typeface="Avenir" panose="020B0503020203020204" pitchFamily="34" charset="0"/>
                <a:cs typeface="Arial"/>
              </a:rPr>
              <a:t>Exposure </a:t>
            </a:r>
          </a:p>
          <a:p>
            <a:pPr algn="r" defTabSz="457189"/>
            <a:endParaRPr lang="en-US" sz="1051" dirty="0">
              <a:latin typeface="Avenir" panose="020B0503020203020204" pitchFamily="34" charset="0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DD9F0D-2014-4DE8-A6AC-B97323776B1B}"/>
              </a:ext>
            </a:extLst>
          </p:cNvPr>
          <p:cNvSpPr/>
          <p:nvPr/>
        </p:nvSpPr>
        <p:spPr>
          <a:xfrm>
            <a:off x="6594096" y="3931731"/>
            <a:ext cx="147627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189"/>
            <a:r>
              <a:rPr lang="en-US" sz="1600" dirty="0">
                <a:latin typeface="Avenir" panose="020B0503020203020204" pitchFamily="34" charset="0"/>
                <a:cs typeface="Arial"/>
              </a:rPr>
              <a:t>Poor Forage &amp; Nutrition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BBAB9E-1A17-42CA-9C20-D9D3ED6EAE57}"/>
              </a:ext>
            </a:extLst>
          </p:cNvPr>
          <p:cNvSpPr/>
          <p:nvPr/>
        </p:nvSpPr>
        <p:spPr>
          <a:xfrm>
            <a:off x="327027" y="1250098"/>
            <a:ext cx="6773191" cy="83099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2000" dirty="0">
                <a:latin typeface="Avenir" panose="020B0503020203020204" pitchFamily="34" charset="0"/>
                <a:cs typeface="Arial"/>
              </a:rPr>
              <a:t>Impacts on bee health have been linked to a variety of interacting factors, including</a:t>
            </a:r>
            <a:r>
              <a:rPr lang="en-US" sz="2000" dirty="0">
                <a:solidFill>
                  <a:srgbClr val="777877"/>
                </a:solidFill>
                <a:latin typeface="Avenir" panose="020B0503020203020204" pitchFamily="34" charset="0"/>
                <a:cs typeface="Arial"/>
              </a:rPr>
              <a:t>:</a:t>
            </a:r>
            <a:endParaRPr lang="en-US" sz="2000" b="1" dirty="0">
              <a:solidFill>
                <a:srgbClr val="FF7F01"/>
              </a:solidFill>
              <a:latin typeface="Avenir" panose="020B0503020203020204" pitchFamily="34" charset="0"/>
              <a:cs typeface="Arial"/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ABAF4FC9-811C-45EA-AB0E-BBB40B1218CC}"/>
              </a:ext>
            </a:extLst>
          </p:cNvPr>
          <p:cNvSpPr txBox="1">
            <a:spLocks/>
          </p:cNvSpPr>
          <p:nvPr/>
        </p:nvSpPr>
        <p:spPr>
          <a:xfrm>
            <a:off x="0" y="300475"/>
            <a:ext cx="8391525" cy="761711"/>
          </a:xfrm>
          <a:prstGeom prst="rect">
            <a:avLst/>
          </a:prstGeom>
          <a:solidFill>
            <a:srgbClr val="00A7D2"/>
          </a:solidFill>
        </p:spPr>
        <p:txBody>
          <a:bodyPr vert="horz" lIns="18288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10000"/>
              </a:lnSpc>
            </a:pPr>
            <a:r>
              <a:rPr lang="en-US" sz="2400" cap="all" dirty="0">
                <a:latin typeface="Arial Black" panose="020B0A04020102020204" pitchFamily="34" charset="0"/>
              </a:rPr>
              <a:t>STRESS factors</a:t>
            </a:r>
          </a:p>
        </p:txBody>
      </p:sp>
    </p:spTree>
    <p:extLst>
      <p:ext uri="{BB962C8B-B14F-4D97-AF65-F5344CB8AC3E}">
        <p14:creationId xmlns:p14="http://schemas.microsoft.com/office/powerpoint/2010/main" val="2229356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B40D16-C459-41A3-A580-DEB9C8A95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r="33951" b="3200"/>
          <a:stretch/>
        </p:blipFill>
        <p:spPr>
          <a:xfrm>
            <a:off x="6055572" y="1545947"/>
            <a:ext cx="3088428" cy="447194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3FED5-0EF6-4EA7-ADF0-1D032FA166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3040" y="1545947"/>
            <a:ext cx="5334000" cy="513349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US" sz="1800" b="1" dirty="0">
                <a:sym typeface="Calibri"/>
              </a:rPr>
              <a:t>Beekeepers</a:t>
            </a:r>
            <a:r>
              <a:rPr lang="en-US" sz="1800" dirty="0">
                <a:sym typeface="Calibri"/>
              </a:rPr>
              <a:t> are:</a:t>
            </a:r>
          </a:p>
          <a:p>
            <a:pPr lvl="1"/>
            <a:r>
              <a:rPr lang="en-US" sz="1800" dirty="0">
                <a:sym typeface="Calibri"/>
              </a:rPr>
              <a:t>Improving their management of hive pests &amp; diseases</a:t>
            </a:r>
          </a:p>
          <a:p>
            <a:r>
              <a:rPr lang="en-US" sz="1800" b="1" dirty="0"/>
              <a:t>Growers and landowners </a:t>
            </a:r>
            <a:r>
              <a:rPr lang="en-US" sz="1800" dirty="0"/>
              <a:t>are: </a:t>
            </a:r>
          </a:p>
          <a:p>
            <a:pPr lvl="1">
              <a:spcBef>
                <a:spcPts val="1000"/>
              </a:spcBef>
            </a:pPr>
            <a:r>
              <a:rPr lang="en-US" sz="1800" dirty="0"/>
              <a:t>Planting bee forage and letting flowering plants grow on marginal crop lands</a:t>
            </a:r>
          </a:p>
          <a:p>
            <a:pPr lvl="1">
              <a:spcBef>
                <a:spcPts val="1000"/>
              </a:spcBef>
            </a:pPr>
            <a:r>
              <a:rPr lang="en-US" sz="1800" dirty="0">
                <a:sym typeface="Calibri"/>
              </a:rPr>
              <a:t>Improving crop pest management practices to reduce pesticide exposure on bees</a:t>
            </a:r>
          </a:p>
          <a:p>
            <a:pPr lvl="0"/>
            <a:r>
              <a:rPr lang="en-US" sz="1800" b="1" dirty="0"/>
              <a:t>Consultants and applicators </a:t>
            </a:r>
            <a:r>
              <a:rPr lang="en-US" sz="1800" dirty="0"/>
              <a:t>are:</a:t>
            </a:r>
          </a:p>
          <a:p>
            <a:pPr lvl="1"/>
            <a:r>
              <a:rPr lang="en-US" sz="1800" dirty="0"/>
              <a:t>Scouting crops for pest presence and severity, potential economic damage, and presence of bees (and other beneficial insects)</a:t>
            </a:r>
          </a:p>
          <a:p>
            <a:pPr lvl="1"/>
            <a:r>
              <a:rPr lang="en-US" sz="1800" dirty="0"/>
              <a:t>Recommending pesticides as appropriate to the pest, crop, and local environment (including bees)</a:t>
            </a:r>
          </a:p>
          <a:p>
            <a:pPr lvl="1"/>
            <a:r>
              <a:rPr lang="en-US" sz="1800" dirty="0"/>
              <a:t>Ensuring safe and lawful application of pesticides</a:t>
            </a:r>
          </a:p>
          <a:p>
            <a:pPr lvl="1">
              <a:spcBef>
                <a:spcPts val="1000"/>
              </a:spcBef>
            </a:pPr>
            <a:endParaRPr lang="en-US" sz="1800" dirty="0">
              <a:sym typeface="Calibri"/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8A90A8A-EE7F-4114-BFEA-42D1B9264479}"/>
              </a:ext>
            </a:extLst>
          </p:cNvPr>
          <p:cNvSpPr txBox="1">
            <a:spLocks/>
          </p:cNvSpPr>
          <p:nvPr/>
        </p:nvSpPr>
        <p:spPr>
          <a:xfrm>
            <a:off x="0" y="300475"/>
            <a:ext cx="8378190" cy="761711"/>
          </a:xfrm>
          <a:prstGeom prst="rect">
            <a:avLst/>
          </a:prstGeom>
          <a:solidFill>
            <a:srgbClr val="00A7D2"/>
          </a:solidFill>
        </p:spPr>
        <p:txBody>
          <a:bodyPr vert="horz" lIns="18288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10000"/>
              </a:lnSpc>
            </a:pPr>
            <a:r>
              <a:rPr lang="en-US" sz="2400" cap="all" dirty="0">
                <a:latin typeface="Arial Black" panose="020B0A04020102020204" pitchFamily="34" charset="0"/>
              </a:rPr>
              <a:t>EVERYONE in ag </a:t>
            </a:r>
            <a:r>
              <a:rPr lang="en-US" sz="2400" cap="all" dirty="0" err="1">
                <a:latin typeface="Arial Black" panose="020B0A04020102020204" pitchFamily="34" charset="0"/>
              </a:rPr>
              <a:t>haS</a:t>
            </a:r>
            <a:r>
              <a:rPr lang="en-US" sz="2400" cap="all" dirty="0">
                <a:latin typeface="Arial Black" panose="020B0A04020102020204" pitchFamily="34" charset="0"/>
              </a:rPr>
              <a:t> a role to play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2035EB1-275E-41C7-BD28-3B88263F5935}"/>
              </a:ext>
            </a:extLst>
          </p:cNvPr>
          <p:cNvSpPr/>
          <p:nvPr/>
        </p:nvSpPr>
        <p:spPr>
          <a:xfrm rot="5400000">
            <a:off x="8038196" y="921252"/>
            <a:ext cx="199059" cy="480928"/>
          </a:xfrm>
          <a:prstGeom prst="rtTriangle">
            <a:avLst/>
          </a:prstGeom>
          <a:solidFill>
            <a:srgbClr val="00A7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venirNext LT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56411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23D57B-CA0C-4E22-B5C5-8BE083639944}"/>
              </a:ext>
            </a:extLst>
          </p:cNvPr>
          <p:cNvSpPr/>
          <p:nvPr/>
        </p:nvSpPr>
        <p:spPr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8E2F8-2F5A-471F-8B14-6C53BA2CC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" y="-762"/>
            <a:ext cx="9144000" cy="6858762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DCCDB73E-BEB2-4A8F-8C0F-042571C82DDD}"/>
              </a:ext>
            </a:extLst>
          </p:cNvPr>
          <p:cNvSpPr txBox="1">
            <a:spLocks/>
          </p:cNvSpPr>
          <p:nvPr/>
        </p:nvSpPr>
        <p:spPr>
          <a:xfrm>
            <a:off x="1" y="388888"/>
            <a:ext cx="7477124" cy="646330"/>
          </a:xfrm>
          <a:prstGeom prst="rect">
            <a:avLst/>
          </a:prstGeom>
          <a:solidFill>
            <a:srgbClr val="B7814F"/>
          </a:solidFill>
        </p:spPr>
        <p:txBody>
          <a:bodyPr vert="horz" lIns="13716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100" dirty="0">
              <a:latin typeface="Arial Black" panose="020B0A04020102020204" pitchFamily="34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4C1C0D1-DC68-4064-B847-456B3AE368BF}"/>
              </a:ext>
            </a:extLst>
          </p:cNvPr>
          <p:cNvSpPr/>
          <p:nvPr/>
        </p:nvSpPr>
        <p:spPr>
          <a:xfrm rot="5400000">
            <a:off x="7222130" y="929516"/>
            <a:ext cx="149294" cy="360696"/>
          </a:xfrm>
          <a:prstGeom prst="rtTriangle">
            <a:avLst/>
          </a:prstGeom>
          <a:solidFill>
            <a:srgbClr val="4F37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712" y="1214019"/>
            <a:ext cx="5201881" cy="3491330"/>
          </a:xfrm>
          <a:solidFill>
            <a:schemeClr val="bg1">
              <a:alpha val="80000"/>
            </a:schemeClr>
          </a:solidFill>
        </p:spPr>
        <p:txBody>
          <a:bodyPr lIns="182880" tIns="182880" rIns="182880" bIns="182880">
            <a:noAutofit/>
          </a:bodyPr>
          <a:lstStyle/>
          <a:p>
            <a:pPr marL="342900" indent="-342900">
              <a:spcBef>
                <a:spcPts val="750"/>
              </a:spcBef>
              <a:buFont typeface="+mj-lt"/>
              <a:buAutoNum type="arabicPeriod"/>
            </a:pPr>
            <a:r>
              <a:rPr lang="en-US" sz="2200" b="1" dirty="0"/>
              <a:t>COMMUNICATE and coordinate with local beekeepers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Help beekeepers strategically place hives around your fields and find out where nearby hives will be located.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Create an agreement with beekeepers to guide interactions based on hive locations and risks to bees from potential future pesticide applications.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GPS- and GIS-based apps and registries, such as </a:t>
            </a:r>
            <a:r>
              <a:rPr lang="en-US" sz="1800" dirty="0" err="1">
                <a:hlinkClick r:id="rId4"/>
              </a:rPr>
              <a:t>FieldWatch</a:t>
            </a:r>
            <a:r>
              <a:rPr lang="en-US" sz="1800" dirty="0"/>
              <a:t>, can help.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B31CD-E27A-419B-9987-A73C63D47FC1}"/>
              </a:ext>
            </a:extLst>
          </p:cNvPr>
          <p:cNvSpPr/>
          <p:nvPr/>
        </p:nvSpPr>
        <p:spPr>
          <a:xfrm>
            <a:off x="2428" y="473013"/>
            <a:ext cx="6903198" cy="47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BMP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s for Protecting Bees</a:t>
            </a:r>
            <a:endParaRPr lang="en-US" sz="24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 descr="A group of palm trees&#10;&#10;Description automatically generated">
            <a:extLst>
              <a:ext uri="{FF2B5EF4-FFF2-40B4-BE49-F238E27FC236}">
                <a16:creationId xmlns:a16="http://schemas.microsoft.com/office/drawing/2014/main" id="{F3F21D1B-E9B1-4EE6-A099-833906C15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80" y="2412307"/>
            <a:ext cx="3729519" cy="32734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23001A-7F8D-4584-85BB-412E58A38A98}"/>
              </a:ext>
            </a:extLst>
          </p:cNvPr>
          <p:cNvSpPr txBox="1"/>
          <p:nvPr/>
        </p:nvSpPr>
        <p:spPr>
          <a:xfrm>
            <a:off x="2195421" y="5966888"/>
            <a:ext cx="6858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go to 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https://ncga.com/key-issues/other-topics/pollinators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47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23D57B-CA0C-4E22-B5C5-8BE083639944}"/>
              </a:ext>
            </a:extLst>
          </p:cNvPr>
          <p:cNvSpPr/>
          <p:nvPr/>
        </p:nvSpPr>
        <p:spPr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8E2F8-2F5A-471F-8B14-6C53BA2CC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762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DCCDB73E-BEB2-4A8F-8C0F-042571C82DDD}"/>
              </a:ext>
            </a:extLst>
          </p:cNvPr>
          <p:cNvSpPr txBox="1">
            <a:spLocks/>
          </p:cNvSpPr>
          <p:nvPr/>
        </p:nvSpPr>
        <p:spPr>
          <a:xfrm>
            <a:off x="1" y="388888"/>
            <a:ext cx="7477124" cy="646330"/>
          </a:xfrm>
          <a:prstGeom prst="rect">
            <a:avLst/>
          </a:prstGeom>
          <a:solidFill>
            <a:srgbClr val="B7814F"/>
          </a:solidFill>
        </p:spPr>
        <p:txBody>
          <a:bodyPr vert="horz" lIns="13716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100" dirty="0">
              <a:latin typeface="Arial Black" panose="020B0A04020102020204" pitchFamily="34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4C1C0D1-DC68-4064-B847-456B3AE368BF}"/>
              </a:ext>
            </a:extLst>
          </p:cNvPr>
          <p:cNvSpPr/>
          <p:nvPr/>
        </p:nvSpPr>
        <p:spPr>
          <a:xfrm rot="5400000">
            <a:off x="7222130" y="929516"/>
            <a:ext cx="149294" cy="360696"/>
          </a:xfrm>
          <a:prstGeom prst="rtTriangle">
            <a:avLst/>
          </a:prstGeom>
          <a:solidFill>
            <a:srgbClr val="4F37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5" y="1160583"/>
            <a:ext cx="6316329" cy="4193836"/>
          </a:xfrm>
          <a:solidFill>
            <a:schemeClr val="bg1">
              <a:alpha val="88000"/>
            </a:schemeClr>
          </a:solidFill>
        </p:spPr>
        <p:txBody>
          <a:bodyPr lIns="182880" tIns="182880" rIns="182880" bIns="182880">
            <a:noAutofit/>
          </a:bodyPr>
          <a:lstStyle/>
          <a:p>
            <a:pPr marL="457200" indent="-457200">
              <a:spcBef>
                <a:spcPts val="750"/>
              </a:spcBef>
              <a:buFont typeface="+mj-lt"/>
              <a:buAutoNum type="arabicPeriod" startAt="2"/>
            </a:pPr>
            <a:r>
              <a:rPr lang="en-US" sz="2200" b="1" dirty="0"/>
              <a:t>MINIMIZE pesticide exposure from dust &amp; drift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Follow all label instructions and pay special attention </a:t>
            </a:r>
            <a:br>
              <a:rPr lang="en-US" sz="1800" dirty="0"/>
            </a:br>
            <a:r>
              <a:rPr lang="en-US" sz="1800" dirty="0"/>
              <a:t>to weather and use field buffers to avoid pesticide </a:t>
            </a:r>
            <a:br>
              <a:rPr lang="en-US" sz="1800" dirty="0"/>
            </a:br>
            <a:r>
              <a:rPr lang="en-US" sz="1800" dirty="0"/>
              <a:t>drift.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Use IPM to reduce the need for pesticides.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Use a seed lubricant to minimize dust from treated seeds.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Clean up and dispose of treated seeds, insecticides, </a:t>
            </a:r>
            <a:br>
              <a:rPr lang="en-US" sz="1800" dirty="0"/>
            </a:br>
            <a:r>
              <a:rPr lang="en-US" sz="1800" dirty="0"/>
              <a:t>and their containers properly.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Choose products with low toxicity to bees and short residual toxicity time.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Delay pesticide applications until evening when bees and other pollinators have stopped flying for the day.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B31CD-E27A-419B-9987-A73C63D47FC1}"/>
              </a:ext>
            </a:extLst>
          </p:cNvPr>
          <p:cNvSpPr/>
          <p:nvPr/>
        </p:nvSpPr>
        <p:spPr>
          <a:xfrm>
            <a:off x="2428" y="473013"/>
            <a:ext cx="6903198" cy="47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BMP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s for Protecting Bees</a:t>
            </a:r>
            <a:endParaRPr lang="en-US" sz="24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7E6F10-E023-4FEB-9AB8-315ADE686096}"/>
              </a:ext>
            </a:extLst>
          </p:cNvPr>
          <p:cNvSpPr txBox="1"/>
          <p:nvPr/>
        </p:nvSpPr>
        <p:spPr>
          <a:xfrm>
            <a:off x="2195421" y="5966888"/>
            <a:ext cx="6858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go to 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https://ncga.com/key-issues/other-topics/pollinators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large green field&#10;&#10;Description automatically generated">
            <a:extLst>
              <a:ext uri="{FF2B5EF4-FFF2-40B4-BE49-F238E27FC236}">
                <a16:creationId xmlns:a16="http://schemas.microsoft.com/office/drawing/2014/main" id="{CDDED174-E2D6-4123-9B62-7D1E6D92F5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9192"/>
          <a:stretch/>
        </p:blipFill>
        <p:spPr>
          <a:xfrm>
            <a:off x="6200774" y="1924442"/>
            <a:ext cx="2940797" cy="278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1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23D57B-CA0C-4E22-B5C5-8BE083639944}"/>
              </a:ext>
            </a:extLst>
          </p:cNvPr>
          <p:cNvSpPr/>
          <p:nvPr/>
        </p:nvSpPr>
        <p:spPr>
          <a:xfrm>
            <a:off x="1143000" y="857250"/>
            <a:ext cx="6858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8E2F8-2F5A-471F-8B14-6C53BA2CC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762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DCCDB73E-BEB2-4A8F-8C0F-042571C82DDD}"/>
              </a:ext>
            </a:extLst>
          </p:cNvPr>
          <p:cNvSpPr txBox="1">
            <a:spLocks/>
          </p:cNvSpPr>
          <p:nvPr/>
        </p:nvSpPr>
        <p:spPr>
          <a:xfrm>
            <a:off x="1" y="388888"/>
            <a:ext cx="7477124" cy="646330"/>
          </a:xfrm>
          <a:prstGeom prst="rect">
            <a:avLst/>
          </a:prstGeom>
          <a:solidFill>
            <a:srgbClr val="B7814F"/>
          </a:solidFill>
        </p:spPr>
        <p:txBody>
          <a:bodyPr vert="horz" lIns="13716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venir Black" panose="020B0803020203020204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100" dirty="0">
              <a:latin typeface="Arial Black" panose="020B0A04020102020204" pitchFamily="34" charset="0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14C1C0D1-DC68-4064-B847-456B3AE368BF}"/>
              </a:ext>
            </a:extLst>
          </p:cNvPr>
          <p:cNvSpPr/>
          <p:nvPr/>
        </p:nvSpPr>
        <p:spPr>
          <a:xfrm rot="5400000">
            <a:off x="7222130" y="929516"/>
            <a:ext cx="149294" cy="360696"/>
          </a:xfrm>
          <a:prstGeom prst="rtTriangle">
            <a:avLst/>
          </a:prstGeom>
          <a:solidFill>
            <a:srgbClr val="4F372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526688"/>
            <a:ext cx="6019801" cy="3582188"/>
          </a:xfrm>
          <a:solidFill>
            <a:schemeClr val="bg1">
              <a:alpha val="85000"/>
            </a:schemeClr>
          </a:solidFill>
        </p:spPr>
        <p:txBody>
          <a:bodyPr>
            <a:noAutofit/>
          </a:bodyPr>
          <a:lstStyle/>
          <a:p>
            <a:pPr marL="457200" indent="-457200">
              <a:spcBef>
                <a:spcPts val="750"/>
              </a:spcBef>
              <a:buFont typeface="+mj-lt"/>
              <a:buAutoNum type="arabicPeriod" startAt="3"/>
            </a:pPr>
            <a:r>
              <a:rPr lang="en-US" sz="2200" b="1" dirty="0"/>
              <a:t>PROVIDE safe habitat on fallow and marginal crop land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Grow flowering plants, trees, and shrubs in non-crop areas such as field borders, buffer strips, roadways, railways, and waterways</a:t>
            </a:r>
            <a:r>
              <a:rPr lang="en-US" sz="1400" dirty="0"/>
              <a:t>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Conservation programs can help by offering cost-sharing, seeds, technical support, and other incentives for establishing pollinator habitat and restoring native plants.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Avoid tilling and mowing non-crop areas.</a:t>
            </a:r>
          </a:p>
          <a:p>
            <a:pPr lvl="1">
              <a:spcBef>
                <a:spcPts val="750"/>
              </a:spcBef>
            </a:pPr>
            <a:r>
              <a:rPr lang="en-US" sz="1800" dirty="0"/>
              <a:t>Avoid spraying non-crop areas and water sources with insecticides.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B31CD-E27A-419B-9987-A73C63D47FC1}"/>
              </a:ext>
            </a:extLst>
          </p:cNvPr>
          <p:cNvSpPr/>
          <p:nvPr/>
        </p:nvSpPr>
        <p:spPr>
          <a:xfrm>
            <a:off x="2428" y="473013"/>
            <a:ext cx="6903198" cy="478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400" cap="all" dirty="0">
                <a:solidFill>
                  <a:schemeClr val="bg1"/>
                </a:solidFill>
                <a:latin typeface="Arial Black" panose="020B0A04020102020204" pitchFamily="34" charset="0"/>
              </a:rPr>
              <a:t>BMP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s for Protecting Bees</a:t>
            </a:r>
            <a:endParaRPr lang="en-US" sz="24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CED80-9336-4FB4-92DF-8F629D640F9D}"/>
              </a:ext>
            </a:extLst>
          </p:cNvPr>
          <p:cNvSpPr txBox="1"/>
          <p:nvPr/>
        </p:nvSpPr>
        <p:spPr>
          <a:xfrm>
            <a:off x="2195421" y="5966888"/>
            <a:ext cx="68580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details, go to 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https://ncga.com/key-issues/other-topics/pollinators</a:t>
            </a:r>
            <a:endParaRPr lang="en-C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&#10;&#10;Description automatically generated">
            <a:extLst>
              <a:ext uri="{FF2B5EF4-FFF2-40B4-BE49-F238E27FC236}">
                <a16:creationId xmlns:a16="http://schemas.microsoft.com/office/drawing/2014/main" id="{02A2FEE0-D614-4738-B85B-BD7D0A94A5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8"/>
          <a:stretch/>
        </p:blipFill>
        <p:spPr>
          <a:xfrm>
            <a:off x="6473653" y="239877"/>
            <a:ext cx="2530819" cy="3261176"/>
          </a:xfrm>
          <a:prstGeom prst="rect">
            <a:avLst/>
          </a:prstGeom>
        </p:spPr>
      </p:pic>
      <p:pic>
        <p:nvPicPr>
          <p:cNvPr id="7" name="Picture 6" descr="A yellow flower&#10;&#10;Description automatically generated">
            <a:extLst>
              <a:ext uri="{FF2B5EF4-FFF2-40B4-BE49-F238E27FC236}">
                <a16:creationId xmlns:a16="http://schemas.microsoft.com/office/drawing/2014/main" id="{46E0EB1C-07DE-4074-B4A0-A64CDE60F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1" b="3569"/>
          <a:stretch/>
        </p:blipFill>
        <p:spPr>
          <a:xfrm>
            <a:off x="6788383" y="3650064"/>
            <a:ext cx="1921218" cy="196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00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95286e-6e60-4f31-9b78-b067e3e54cd0" xsi:nil="true"/>
    <lcf76f155ced4ddcb4097134ff3c332f xmlns="c99ae96b-b784-47f9-ac1c-2086f315f64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64F035822C1F498745C943393D0BFB" ma:contentTypeVersion="18" ma:contentTypeDescription="Create a new document." ma:contentTypeScope="" ma:versionID="8d3b7afdb46df741e6b2a473a4485e8f">
  <xsd:schema xmlns:xsd="http://www.w3.org/2001/XMLSchema" xmlns:xs="http://www.w3.org/2001/XMLSchema" xmlns:p="http://schemas.microsoft.com/office/2006/metadata/properties" xmlns:ns2="c99ae96b-b784-47f9-ac1c-2086f315f647" xmlns:ns3="ad95286e-6e60-4f31-9b78-b067e3e54cd0" targetNamespace="http://schemas.microsoft.com/office/2006/metadata/properties" ma:root="true" ma:fieldsID="4247bf05b7349c947a39ea5abb4373af" ns2:_="" ns3:_="">
    <xsd:import namespace="c99ae96b-b784-47f9-ac1c-2086f315f647"/>
    <xsd:import namespace="ad95286e-6e60-4f31-9b78-b067e3e54c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9ae96b-b784-47f9-ac1c-2086f315f6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1255c86-bfe9-4d59-88f5-c77ac6295e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95286e-6e60-4f31-9b78-b067e3e54cd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5a77a9d-293a-4613-bf06-b2632448b38d}" ma:internalName="TaxCatchAll" ma:showField="CatchAllData" ma:web="ad95286e-6e60-4f31-9b78-b067e3e54c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3A77A4-2653-41AE-9E07-DA016EB0EA73}">
  <ds:schemaRefs>
    <ds:schemaRef ds:uri="http://schemas.microsoft.com/office/2006/metadata/properties"/>
    <ds:schemaRef ds:uri="http://schemas.microsoft.com/office/infopath/2007/PartnerControls"/>
    <ds:schemaRef ds:uri="ad95286e-6e60-4f31-9b78-b067e3e54cd0"/>
    <ds:schemaRef ds:uri="c99ae96b-b784-47f9-ac1c-2086f315f647"/>
  </ds:schemaRefs>
</ds:datastoreItem>
</file>

<file path=customXml/itemProps2.xml><?xml version="1.0" encoding="utf-8"?>
<ds:datastoreItem xmlns:ds="http://schemas.openxmlformats.org/officeDocument/2006/customXml" ds:itemID="{69C57EF0-D234-489C-86AC-1778493AD8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9ae96b-b784-47f9-ac1c-2086f315f647"/>
    <ds:schemaRef ds:uri="ad95286e-6e60-4f31-9b78-b067e3e54c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B91C37-2F97-4AB6-A6CE-8FE0E57472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2997</TotalTime>
  <Words>1065</Words>
  <Application>Microsoft Office PowerPoint</Application>
  <PresentationFormat>On-screen Show (4:3)</PresentationFormat>
  <Paragraphs>122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Avenir</vt:lpstr>
      <vt:lpstr>Avenir Black</vt:lpstr>
      <vt:lpstr>AvenirNext LT Pro Regular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Pollinator protection checklist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 Langley</dc:creator>
  <cp:lastModifiedBy>Marques Chavez</cp:lastModifiedBy>
  <cp:revision>17</cp:revision>
  <dcterms:created xsi:type="dcterms:W3CDTF">2020-02-03T21:17:00Z</dcterms:created>
  <dcterms:modified xsi:type="dcterms:W3CDTF">2024-06-06T23:48:47Z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0x0101001164F035822C1F498745C943393D0BFB</vt:lpwstr>
  </property>
  <property fmtid="{D5CDD505-2E9C-101B-9397-08002B2CF9AE}" pid="3" name="MediaServiceImageTags">
    <vt:lpwstr/>
  </property>
</Properties>
</file>