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7" r:id="rId5"/>
    <p:sldId id="272" r:id="rId6"/>
    <p:sldId id="358" r:id="rId7"/>
    <p:sldId id="262" r:id="rId8"/>
    <p:sldId id="304" r:id="rId9"/>
    <p:sldId id="305" r:id="rId10"/>
    <p:sldId id="359" r:id="rId11"/>
    <p:sldId id="360" r:id="rId12"/>
    <p:sldId id="361" r:id="rId13"/>
    <p:sldId id="335" r:id="rId14"/>
    <p:sldId id="362" r:id="rId15"/>
    <p:sldId id="338" r:id="rId16"/>
    <p:sldId id="36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F432D92-E984-497F-B6A7-379DE45FF58C}">
          <p14:sldIdLst>
            <p14:sldId id="257"/>
          </p14:sldIdLst>
        </p14:section>
        <p14:section name="The Challenge" id="{8C59100C-F63D-43DF-8DD5-DEFBBD266146}">
          <p14:sldIdLst>
            <p14:sldId id="272"/>
            <p14:sldId id="358"/>
            <p14:sldId id="262"/>
            <p14:sldId id="304"/>
            <p14:sldId id="305"/>
          </p14:sldIdLst>
        </p14:section>
        <p14:section name="The BMPs" id="{9DC903C8-55C7-4EFE-9A44-12C2E943AB5E}">
          <p14:sldIdLst>
            <p14:sldId id="359"/>
            <p14:sldId id="360"/>
            <p14:sldId id="361"/>
          </p14:sldIdLst>
        </p14:section>
        <p14:section name="Recap" id="{0EB69D96-A1AA-4CA2-B1B7-803F354CF74D}">
          <p14:sldIdLst>
            <p14:sldId id="335"/>
          </p14:sldIdLst>
        </p14:section>
        <p14:section name="More Info" id="{87AC0687-DC72-4432-823F-9F190CD777EF}">
          <p14:sldIdLst>
            <p14:sldId id="362"/>
          </p14:sldIdLst>
        </p14:section>
        <p14:section name="Extra slides" id="{929ECED2-FA1C-4A6A-947A-8BC42A955F4D}">
          <p14:sldIdLst>
            <p14:sldId id="338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AAB5C0-BE33-4DBF-8DE6-006DC2168484}" v="14" dt="2024-06-06T19:03:38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38" autoAdjust="0"/>
  </p:normalViewPr>
  <p:slideViewPr>
    <p:cSldViewPr snapToGrid="0">
      <p:cViewPr varScale="1">
        <p:scale>
          <a:sx n="84" d="100"/>
          <a:sy n="84" d="100"/>
        </p:scale>
        <p:origin x="14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1B6E0-DD0D-4962-81FE-47E716740F9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5F642-2682-4272-A8B2-FAC6613E2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United Soybean Board, in partnership with the Honey Bee Health Coalition, developed these BMPs in 2018 to safeguard pollinators in and around corn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F642-2682-4272-A8B2-FAC6613E26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2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buNone/>
              <a:defRPr/>
            </a:pPr>
            <a:endParaRPr lang="en-US" dirty="0"/>
          </a:p>
          <a:p>
            <a:pPr defTabSz="931774">
              <a:buNone/>
              <a:defRPr/>
            </a:pPr>
            <a:endParaRPr lang="en-US" baseline="0" dirty="0"/>
          </a:p>
          <a:p>
            <a:pPr defTabSz="931774">
              <a:buNone/>
              <a:defRPr/>
            </a:pPr>
            <a:endParaRPr lang="en-US" baseline="0" dirty="0"/>
          </a:p>
          <a:p>
            <a:pPr marL="171450" indent="-171450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35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4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D727E-5DB8-474B-A131-EE538BDE65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3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 dirty="0"/>
              <a:t>Winter and annual losses (yellow and orange) have been far exceeding acceptable loss rates (grey).</a:t>
            </a:r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90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3 P’s speaker notes:</a:t>
            </a:r>
          </a:p>
          <a:p>
            <a:r>
              <a:rPr lang="en-US" dirty="0"/>
              <a:t>Pests and Disease</a:t>
            </a:r>
          </a:p>
          <a:p>
            <a:r>
              <a:rPr lang="en-US" dirty="0"/>
              <a:t>Honey bees are under attack. Varroa mites, </a:t>
            </a:r>
            <a:r>
              <a:rPr lang="en-US" dirty="0" err="1"/>
              <a:t>nosema</a:t>
            </a:r>
            <a:r>
              <a:rPr lang="en-US" dirty="0"/>
              <a:t>, and viruses are killing honey bee colonies</a:t>
            </a:r>
          </a:p>
          <a:p>
            <a:endParaRPr lang="en-US" dirty="0"/>
          </a:p>
          <a:p>
            <a:r>
              <a:rPr lang="en-US" dirty="0"/>
              <a:t>Poor Forage &amp; Nutrition</a:t>
            </a:r>
          </a:p>
          <a:p>
            <a:r>
              <a:rPr lang="en-US" dirty="0"/>
              <a:t>Lack of a varied diet – due to declining wild spaces and increased monocultures – have led to malnutrition.</a:t>
            </a:r>
          </a:p>
          <a:p>
            <a:endParaRPr lang="en-US" dirty="0"/>
          </a:p>
          <a:p>
            <a:r>
              <a:rPr lang="en-US" dirty="0"/>
              <a:t>Pesticide Exposure</a:t>
            </a:r>
          </a:p>
          <a:p>
            <a:r>
              <a:rPr lang="en-US" dirty="0"/>
              <a:t>Use of pesticide and other crop protection products can incidentally expose and harm bees. Naturally occurring and other industrial toxins in the environment also may impact bee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F34C-FB0D-444E-83A8-8FA35CFC4A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F34C-FB0D-444E-83A8-8FA35CFC4A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References for 18 percent possible yield bump:</a:t>
            </a:r>
          </a:p>
          <a:p>
            <a:endParaRPr lang="en-US" dirty="0"/>
          </a:p>
          <a:p>
            <a:r>
              <a:rPr lang="en-US" dirty="0"/>
              <a:t>Chiari WC, et al. (2005) Pollination of soybean (Glycine max L. </a:t>
            </a:r>
            <a:r>
              <a:rPr lang="en-US" dirty="0" err="1"/>
              <a:t>Merril</a:t>
            </a:r>
            <a:r>
              <a:rPr lang="en-US" dirty="0"/>
              <a:t>) by honeybees (</a:t>
            </a:r>
            <a:r>
              <a:rPr lang="en-US" dirty="0" err="1"/>
              <a:t>Apis</a:t>
            </a:r>
            <a:r>
              <a:rPr lang="en-US" dirty="0"/>
              <a:t> mellifera L.). </a:t>
            </a:r>
            <a:r>
              <a:rPr lang="en-US" dirty="0" err="1"/>
              <a:t>Braz</a:t>
            </a:r>
            <a:r>
              <a:rPr lang="en-US" dirty="0"/>
              <a:t> Arch Biol </a:t>
            </a:r>
            <a:r>
              <a:rPr lang="en-US" dirty="0" err="1"/>
              <a:t>Techn</a:t>
            </a:r>
            <a:r>
              <a:rPr lang="en-US" dirty="0"/>
              <a:t> 48(1):31-36. 7.</a:t>
            </a:r>
          </a:p>
          <a:p>
            <a:endParaRPr lang="en-US" dirty="0"/>
          </a:p>
          <a:p>
            <a:r>
              <a:rPr lang="en-US" dirty="0"/>
              <a:t>Erickson EH, Berger GA, Shannon JG, &amp; Robins JM (1978) Honey Bee Hymenoptera-Apidae Pollination Increases Soybean Yields in Mississippi Delta Region of Arkansas and Missouri. J Econ </a:t>
            </a:r>
            <a:r>
              <a:rPr lang="en-US" dirty="0" err="1"/>
              <a:t>Entomol</a:t>
            </a:r>
            <a:r>
              <a:rPr lang="en-US" dirty="0"/>
              <a:t> 71(4):601-603. 8.</a:t>
            </a:r>
          </a:p>
          <a:p>
            <a:endParaRPr lang="en-US" dirty="0"/>
          </a:p>
          <a:p>
            <a:r>
              <a:rPr lang="en-US" dirty="0" err="1"/>
              <a:t>Milfont</a:t>
            </a:r>
            <a:r>
              <a:rPr lang="en-US" dirty="0"/>
              <a:t> MD, Rocha EEM, Lima AON, &amp; Freitas BM (2013) Higher soybean production using honeybee and wild pollinators, a sustainable alternative to pesticides and </a:t>
            </a:r>
            <a:r>
              <a:rPr lang="en-US" dirty="0" err="1"/>
              <a:t>autopollination</a:t>
            </a:r>
            <a:r>
              <a:rPr lang="en-US" dirty="0"/>
              <a:t>. Environ Chem Lett 11(4):335-341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4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8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7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0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2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2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1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4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3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4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4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9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5400-2A61-4204-8533-388DA641F95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BA5AD-6EC2-4D4A-87EB-D54C4835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resources/soybean-best-management-practice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neybeehealthcoalition.org/resources/soybean-best-management-practice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oneybeehealthcoalition.org/resources/soybean-best-management-practices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dropbox.com/sh/ej653q8d1mmzkd1/AADa4tw4v2_kXSjrKw6ziJuWa/720p/Honey%20Bee_Scene4_v3_1.mp4?dl=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opbox.com/sh/ej653q8d1mmzkd1/AAAiPkX3KvNxTILSEh2iy5Cda/720p/Honey%20Bee_Scene3_1.mp4?dl=0" TargetMode="External"/><Relationship Id="rId5" Type="http://schemas.openxmlformats.org/officeDocument/2006/relationships/hyperlink" Target="https://www.dropbox.com/sh/ej653q8d1mmzkd1/AAAglVPbeP3kKiuuq6P-Ln6Ca/720p/Honey%20Bee_Scene2_1.mp4?dl=0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www.dropbox.com/sh/ej653q8d1mmzkd1/AACWAWEf9xCF2NSLt2dus9-8a/720p/Honey%20Bee_Scene1_v2_1.mp4?dl=0" TargetMode="Externa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honeybeehealthcoalition.org/resources/soybean-best-management-practices/" TargetMode="External"/><Relationship Id="rId4" Type="http://schemas.openxmlformats.org/officeDocument/2006/relationships/hyperlink" Target="https://fieldwatch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honeybeehealthcoalition.org/resources/soybean-best-management-practic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https://honeybeehealthcoalition.org/resources/soybean-best-management-practic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40CB87C-2D9E-4CC0-8555-AE23BF5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5124450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DF538E6-8DBE-4E66-91CD-9189692F88E2}"/>
              </a:ext>
            </a:extLst>
          </p:cNvPr>
          <p:cNvSpPr txBox="1">
            <a:spLocks/>
          </p:cNvSpPr>
          <p:nvPr/>
        </p:nvSpPr>
        <p:spPr>
          <a:xfrm>
            <a:off x="1" y="300473"/>
            <a:ext cx="7548880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Best Management Practices (BMPs)</a:t>
            </a:r>
          </a:p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for Pollinator Protection in Soybeans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BD8AC55-7B66-4AF9-9C8E-B640B3D5DCF4}"/>
              </a:ext>
            </a:extLst>
          </p:cNvPr>
          <p:cNvSpPr/>
          <p:nvPr/>
        </p:nvSpPr>
        <p:spPr>
          <a:xfrm rot="5400000">
            <a:off x="7208890" y="924857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7317A-19E4-40EB-BDEE-713084E94B92}"/>
              </a:ext>
            </a:extLst>
          </p:cNvPr>
          <p:cNvSpPr/>
          <p:nvPr/>
        </p:nvSpPr>
        <p:spPr>
          <a:xfrm>
            <a:off x="574677" y="1214885"/>
            <a:ext cx="5611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Guidance for Growers and Crop Consultants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FA594-B37B-4A44-8747-98D8DF14B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1" y="5214515"/>
            <a:ext cx="1130300" cy="146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D6251-AA38-463E-9E32-DE786C954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6712" y="1834039"/>
            <a:ext cx="5990576" cy="36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&#10;&#10;Description automatically generated">
            <a:extLst>
              <a:ext uri="{FF2B5EF4-FFF2-40B4-BE49-F238E27FC236}">
                <a16:creationId xmlns:a16="http://schemas.microsoft.com/office/drawing/2014/main" id="{EA6BF26C-9DCB-44E2-9856-B4BEDDC6D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1"/>
          <a:stretch/>
        </p:blipFill>
        <p:spPr>
          <a:xfrm>
            <a:off x="0" y="0"/>
            <a:ext cx="9144000" cy="7069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925817"/>
          </a:xfrm>
          <a:solidFill>
            <a:srgbClr val="00A7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457189"/>
            <a:r>
              <a:rPr lang="en-US" sz="2400" b="1" cap="all" dirty="0">
                <a:latin typeface="Arial Black" panose="020B0A04020102020204" pitchFamily="34" charset="0"/>
              </a:rPr>
              <a:t>Pollinator protection checklist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DEAC9C-48A2-4EE4-9B08-0D2A2FE96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455" y="1475956"/>
            <a:ext cx="5171090" cy="4117425"/>
          </a:xfrm>
          <a:solidFill>
            <a:schemeClr val="bg1">
              <a:alpha val="90000"/>
            </a:schemeClr>
          </a:solidFill>
        </p:spPr>
        <p:txBody>
          <a:bodyPr vert="horz" lIns="182880" tIns="182880" rIns="182880" bIns="18288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200" b="1" cap="all" dirty="0">
                <a:latin typeface="Avenir Black" panose="020B0803020203020204" pitchFamily="34" charset="0"/>
              </a:rPr>
              <a:t>Throughout the </a:t>
            </a:r>
            <a:br>
              <a:rPr lang="en-US" sz="2200" b="1" cap="all" dirty="0">
                <a:latin typeface="Avenir Black" panose="020B0803020203020204" pitchFamily="34" charset="0"/>
              </a:rPr>
            </a:br>
            <a:r>
              <a:rPr lang="en-US" sz="2200" b="1" cap="all" dirty="0">
                <a:latin typeface="Avenir Black" panose="020B0803020203020204" pitchFamily="34" charset="0"/>
              </a:rPr>
              <a:t>GROWING season</a:t>
            </a:r>
            <a:endParaRPr lang="en-US" sz="2200" cap="all" dirty="0">
              <a:latin typeface="Avenir Black" panose="020B0803020203020204" pitchFamily="34" charset="0"/>
            </a:endParaRP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Establish and maintain open communication with local beekeepers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Follow IPM practices 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Seek most effective product with lowest toxicity to bees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Read and follow the label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Minimize pesticide exposure to bees from dust and drift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Provide safe habitat in non-crop areas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34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658781-A663-4C88-92E1-4AC59E8A1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888483"/>
            <a:ext cx="1969517" cy="196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DF538E6-8DBE-4E66-91CD-9189692F88E2}"/>
              </a:ext>
            </a:extLst>
          </p:cNvPr>
          <p:cNvSpPr txBox="1">
            <a:spLocks/>
          </p:cNvSpPr>
          <p:nvPr/>
        </p:nvSpPr>
        <p:spPr>
          <a:xfrm>
            <a:off x="1" y="300473"/>
            <a:ext cx="7548880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FOR MORE INFORMATION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BD8AC55-7B66-4AF9-9C8E-B640B3D5DCF4}"/>
              </a:ext>
            </a:extLst>
          </p:cNvPr>
          <p:cNvSpPr/>
          <p:nvPr/>
        </p:nvSpPr>
        <p:spPr>
          <a:xfrm rot="5400000">
            <a:off x="7208890" y="924857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7317A-19E4-40EB-BDEE-713084E94B92}"/>
              </a:ext>
            </a:extLst>
          </p:cNvPr>
          <p:cNvSpPr/>
          <p:nvPr/>
        </p:nvSpPr>
        <p:spPr>
          <a:xfrm>
            <a:off x="192252" y="1255310"/>
            <a:ext cx="428035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b="1" dirty="0"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  <a:p>
            <a:pPr defTabSz="457200">
              <a:defRPr/>
            </a:pPr>
            <a:endParaRPr lang="en-US" sz="2400" b="1" dirty="0"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  <a:p>
            <a:pPr defTabSz="457200">
              <a:defRPr/>
            </a:pPr>
            <a:r>
              <a:rPr lang="en-US" sz="2400" dirty="0">
                <a:latin typeface="Arial" panose="020B0604020202020204" pitchFamily="34" charset="0"/>
                <a:cs typeface="Arial"/>
              </a:rPr>
              <a:t>Best Practices for</a:t>
            </a:r>
          </a:p>
          <a:p>
            <a:pPr defTabSz="457200">
              <a:defRPr/>
            </a:pPr>
            <a:r>
              <a:rPr lang="en-US" sz="2400" dirty="0">
                <a:latin typeface="Arial" panose="020B0604020202020204" pitchFamily="34" charset="0"/>
                <a:cs typeface="Arial"/>
              </a:rPr>
              <a:t>Pollinator Protection in</a:t>
            </a:r>
          </a:p>
          <a:p>
            <a:pPr defTabSz="457200">
              <a:defRPr/>
            </a:pPr>
            <a:r>
              <a:rPr lang="en-US" sz="2400" dirty="0">
                <a:latin typeface="Arial" panose="020B0604020202020204" pitchFamily="34" charset="0"/>
                <a:cs typeface="Arial"/>
              </a:rPr>
              <a:t>Soybeans:</a:t>
            </a:r>
            <a:endParaRPr lang="en-US" sz="2400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HoneyBeeHealthCoalition.org/resources/soybean-best-management-practices/</a:t>
            </a:r>
            <a:endParaRPr lang="en-CA" sz="2400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FA594-B37B-4A44-8747-98D8DF14B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1" y="5214515"/>
            <a:ext cx="1130300" cy="146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4DDB6-2AD0-449C-AD93-652D0E5B6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096" y="1367533"/>
            <a:ext cx="4429442" cy="29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6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526687"/>
            <a:ext cx="4295775" cy="3150415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Lead author reviewed pollinator protection BMPs for other crops and geographies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Technical committee identified suitable BMPs based on soybean pest protection needs and practices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Broader stakeholder group reviewed and provided input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United Soybean Board released BMPs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HOW THE 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WERE DEVELOPED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6970E6-B8A5-4CBC-9487-DF17C3609876}"/>
              </a:ext>
            </a:extLst>
          </p:cNvPr>
          <p:cNvSpPr txBox="1">
            <a:spLocks/>
          </p:cNvSpPr>
          <p:nvPr/>
        </p:nvSpPr>
        <p:spPr>
          <a:xfrm>
            <a:off x="4943476" y="1274220"/>
            <a:ext cx="3924300" cy="429783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1600" b="1" dirty="0"/>
              <a:t>Technical Committee</a:t>
            </a:r>
          </a:p>
          <a:p>
            <a:pPr marL="0" indent="0" algn="ctr">
              <a:spcBef>
                <a:spcPts val="750"/>
              </a:spcBef>
              <a:buNone/>
            </a:pPr>
            <a:endParaRPr lang="en-US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Adam Dolezal, University of Illinois at Urbana-Champaign (Lead Author)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Shawn Conley, University of Wisconsin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Dave Epstein, U.S. Department of Agriculture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George Hansen, American Beekeeping Federation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Chris Hiatt, American Honey Producers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Rich Joost, United Soybean Board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Chad Lee, University of Kentucky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Matt O’Neal, Iowa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Jeremy Ross, University of Arkansas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Robert Sears, Eastern Missouri Beekeepers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Scott Stewart, University of Tennessee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Kelly </a:t>
            </a:r>
            <a:r>
              <a:rPr lang="en-US" sz="1400" dirty="0" err="1"/>
              <a:t>Tilmon</a:t>
            </a:r>
            <a:r>
              <a:rPr lang="en-US" sz="1400" dirty="0"/>
              <a:t>, Ohio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Bill </a:t>
            </a:r>
            <a:r>
              <a:rPr lang="en-US" sz="1400" dirty="0" err="1"/>
              <a:t>Wiebold</a:t>
            </a:r>
            <a:r>
              <a:rPr lang="en-US" sz="1400" dirty="0"/>
              <a:t>, University of Missouri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B2B64-9D48-4D7C-95A1-3BD82B9523EB}"/>
              </a:ext>
            </a:extLst>
          </p:cNvPr>
          <p:cNvSpPr txBox="1"/>
          <p:nvPr/>
        </p:nvSpPr>
        <p:spPr>
          <a:xfrm>
            <a:off x="2200677" y="5859273"/>
            <a:ext cx="6858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</a:t>
            </a:r>
            <a:endParaRPr lang="en-US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HoneyBeeHealthCoalition.org/resources/soybean-best-management-practices/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49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96" y="1321929"/>
            <a:ext cx="5998451" cy="3554871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en-US" sz="1600" dirty="0"/>
              <a:t>Scene 1: Grower and beekeeper make a plan.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>
                <a:hlinkClick r:id="rId4"/>
              </a:rPr>
              <a:t>https://www.dropbox.com/sh/ej653q8d1mmzkd1/AACWAWEf9xCF2NSLt2dus9-8a/720p/Honey%20Bee_Scene1_v2_1.mp4?dl=0</a:t>
            </a:r>
            <a:endParaRPr lang="en-US" sz="1600" dirty="0"/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/>
              <a:t>Scene 2: Grower and consultant make a plan.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>
                <a:hlinkClick r:id="rId5"/>
              </a:rPr>
              <a:t>https://www.dropbox.com/sh/ej653q8d1mmzkd1/AAAglVPbeP3kKiuuq6P-Ln6Ca/720p/Honey%20Bee_Scene2_1.mp4?dl=0</a:t>
            </a:r>
            <a:endParaRPr lang="en-US" sz="1600" dirty="0"/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/>
              <a:t>Scene 3: Grower and consultant talk about applying treatment.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>
                <a:hlinkClick r:id="rId6"/>
              </a:rPr>
              <a:t>https://www.dropbox.com/sh/ej653q8d1mmzkd1/AAAiPkX3KvNxTILSEh2iy5Cda/720p/Honey%20Bee_Scene3_1.mp4?dl=0</a:t>
            </a:r>
            <a:endParaRPr lang="en-US" sz="1600" dirty="0"/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/>
              <a:t>Scene 4: Grower and beekeeper talk about applying treatment.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en-US" sz="1600" dirty="0">
                <a:hlinkClick r:id="rId7"/>
              </a:rPr>
              <a:t>https://www.dropbox.com/sh/ej653q8d1mmzkd1/AADa4tw4v2_kXSjrKw6ziJuWa/720p/Honey%20Bee_Scene4_v3_1.mp4?dl=0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Example VIDEOS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34530-2460-4436-B3E9-EA337A883A31}"/>
              </a:ext>
            </a:extLst>
          </p:cNvPr>
          <p:cNvSpPr txBox="1"/>
          <p:nvPr/>
        </p:nvSpPr>
        <p:spPr>
          <a:xfrm>
            <a:off x="2200677" y="5859273"/>
            <a:ext cx="6858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</a:t>
            </a:r>
            <a:endParaRPr lang="en-US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HoneyBeeHealthCoalition.org/resources/soybean-best-management-practices/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man, board, sign, street&#10;&#10;Description automatically generated">
            <a:extLst>
              <a:ext uri="{FF2B5EF4-FFF2-40B4-BE49-F238E27FC236}">
                <a16:creationId xmlns:a16="http://schemas.microsoft.com/office/drawing/2014/main" id="{0CB27C99-A71B-48D4-A7F4-3F05BA8D7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4" y="1321929"/>
            <a:ext cx="2344350" cy="1641741"/>
          </a:xfrm>
          <a:prstGeom prst="rect">
            <a:avLst/>
          </a:prstGeom>
        </p:spPr>
      </p:pic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92504B95-5CB3-49A4-9FCD-82708895E0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4" y="3230174"/>
            <a:ext cx="2344350" cy="16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5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35F40-97F6-47D7-B9CA-3E8C7863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30" b="1"/>
          <a:stretch/>
        </p:blipFill>
        <p:spPr>
          <a:xfrm>
            <a:off x="-1" y="1264476"/>
            <a:ext cx="9144000" cy="5593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148" y="297216"/>
            <a:ext cx="7168888" cy="7693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defTabSz="457189">
              <a:defRPr/>
            </a:pPr>
            <a:r>
              <a:rPr lang="en-US" sz="2400" cap="all" dirty="0">
                <a:solidFill>
                  <a:srgbClr val="FFFFFF"/>
                </a:solidFill>
                <a:latin typeface="Arial Black" panose="020B0A04020102020204" pitchFamily="34" charset="0"/>
                <a:cs typeface="Verdana"/>
              </a:rPr>
              <a:t>We all rely on honey bees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9147" y="1165326"/>
            <a:ext cx="6639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600" dirty="0">
                <a:solidFill>
                  <a:srgbClr val="010407"/>
                </a:solidFill>
                <a:latin typeface="Arial Black" panose="020B0A04020102020204" pitchFamily="34" charset="0"/>
                <a:cs typeface="Arial"/>
              </a:rPr>
              <a:t>Honey bees are a key component </a:t>
            </a:r>
            <a:r>
              <a:rPr lang="en-US" sz="1600" dirty="0">
                <a:solidFill>
                  <a:srgbClr val="010407"/>
                </a:solidFill>
                <a:latin typeface="Arial" panose="020B0604020202020204" pitchFamily="34" charset="0"/>
                <a:cs typeface="Arial"/>
              </a:rPr>
              <a:t>of sustainable agriculture, healthy diets, the global food supply, and the economy. </a:t>
            </a:r>
          </a:p>
        </p:txBody>
      </p:sp>
      <p:pic>
        <p:nvPicPr>
          <p:cNvPr id="25" name="Picture 24" descr="honeycomb.png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94" b="4589"/>
          <a:stretch/>
        </p:blipFill>
        <p:spPr>
          <a:xfrm>
            <a:off x="-5747562" y="5645951"/>
            <a:ext cx="3320693" cy="541919"/>
          </a:xfrm>
          <a:prstGeom prst="rect">
            <a:avLst/>
          </a:prstGeom>
        </p:spPr>
      </p:pic>
      <p:pic>
        <p:nvPicPr>
          <p:cNvPr id="31" name="Picture 30" descr="honeycomb.pn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94" b="4589"/>
          <a:stretch/>
        </p:blipFill>
        <p:spPr>
          <a:xfrm>
            <a:off x="-5903429" y="6021072"/>
            <a:ext cx="4111037" cy="670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9E222-0508-48BE-8143-4DE082615087}"/>
              </a:ext>
            </a:extLst>
          </p:cNvPr>
          <p:cNvSpPr txBox="1"/>
          <p:nvPr/>
        </p:nvSpPr>
        <p:spPr>
          <a:xfrm>
            <a:off x="0" y="297216"/>
            <a:ext cx="7168888" cy="769328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lstStyle/>
          <a:p>
            <a:pPr defTabSz="457189">
              <a:defRPr/>
            </a:pPr>
            <a:r>
              <a:rPr lang="en-US" sz="2400" cap="all" dirty="0">
                <a:solidFill>
                  <a:srgbClr val="FFFFFF"/>
                </a:solidFill>
                <a:latin typeface="Arial Black" panose="020B0A04020102020204" pitchFamily="34" charset="0"/>
                <a:cs typeface="Verdana"/>
              </a:rPr>
              <a:t>We all rely on honey bees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0347C1F-01BF-4239-97AF-D9F7F06142ED}"/>
              </a:ext>
            </a:extLst>
          </p:cNvPr>
          <p:cNvSpPr/>
          <p:nvPr/>
        </p:nvSpPr>
        <p:spPr>
          <a:xfrm rot="5400000">
            <a:off x="6828896" y="925046"/>
            <a:ext cx="199059" cy="48092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100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9A822-8EE2-448F-9ACB-5E824FE1E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480"/>
            <a:ext cx="9144000" cy="69144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E8E830-7380-4EB6-93B4-C9390923719E}"/>
              </a:ext>
            </a:extLst>
          </p:cNvPr>
          <p:cNvSpPr txBox="1"/>
          <p:nvPr/>
        </p:nvSpPr>
        <p:spPr>
          <a:xfrm>
            <a:off x="0" y="297216"/>
            <a:ext cx="7308036" cy="769328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lstStyle/>
          <a:p>
            <a:pPr defTabSz="457200">
              <a:defRPr/>
            </a:pPr>
            <a:r>
              <a:rPr lang="en-US" sz="2400" cap="all" dirty="0">
                <a:solidFill>
                  <a:srgbClr val="FFFFFF"/>
                </a:solidFill>
                <a:latin typeface="Arial Black" panose="020B0A04020102020204" pitchFamily="34" charset="0"/>
                <a:cs typeface="Verdana"/>
              </a:rPr>
              <a:t>The challenge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B039B7-90F0-4F90-A7AF-4BA74C9C44DA}"/>
              </a:ext>
            </a:extLst>
          </p:cNvPr>
          <p:cNvSpPr/>
          <p:nvPr/>
        </p:nvSpPr>
        <p:spPr>
          <a:xfrm>
            <a:off x="187767" y="1461098"/>
            <a:ext cx="6639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10407"/>
                </a:solidFill>
                <a:latin typeface="Arial" panose="020B0604020202020204" pitchFamily="34" charset="0"/>
                <a:cs typeface="Arial"/>
              </a:rPr>
              <a:t>Compared to historical rates, </a:t>
            </a:r>
            <a:r>
              <a:rPr lang="en-US" sz="1600" b="1" dirty="0">
                <a:solidFill>
                  <a:srgbClr val="010407"/>
                </a:solidFill>
                <a:latin typeface="Arial Black" panose="020B0A04020102020204" pitchFamily="34" charset="0"/>
                <a:cs typeface="Arial"/>
              </a:rPr>
              <a:t>more honey bee colonies die</a:t>
            </a:r>
            <a:br>
              <a:rPr lang="en-US" sz="1600" b="1" dirty="0">
                <a:solidFill>
                  <a:srgbClr val="010407"/>
                </a:solidFill>
                <a:latin typeface="Arial Black" panose="020B0A04020102020204" pitchFamily="34" charset="0"/>
                <a:cs typeface="Arial"/>
              </a:rPr>
            </a:br>
            <a:r>
              <a:rPr lang="en-US" sz="1600" b="1" dirty="0">
                <a:solidFill>
                  <a:srgbClr val="010407"/>
                </a:solidFill>
                <a:latin typeface="Arial Black" panose="020B0A04020102020204" pitchFamily="34" charset="0"/>
                <a:cs typeface="Arial"/>
              </a:rPr>
              <a:t>each winter and each year.</a:t>
            </a:r>
            <a:endParaRPr lang="en-US" sz="1600" dirty="0">
              <a:solidFill>
                <a:srgbClr val="010407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3" name="Plus Sign 2">
            <a:extLst>
              <a:ext uri="{FF2B5EF4-FFF2-40B4-BE49-F238E27FC236}">
                <a16:creationId xmlns:a16="http://schemas.microsoft.com/office/drawing/2014/main" id="{876E1932-26C3-4FBC-8557-96B1B121A271}"/>
              </a:ext>
            </a:extLst>
          </p:cNvPr>
          <p:cNvSpPr/>
          <p:nvPr/>
        </p:nvSpPr>
        <p:spPr>
          <a:xfrm>
            <a:off x="7502771" y="2142420"/>
            <a:ext cx="398585" cy="369332"/>
          </a:xfrm>
          <a:prstGeom prst="mathPl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C238CAC-D71E-45B7-82D6-47A76B43603F}"/>
              </a:ext>
            </a:extLst>
          </p:cNvPr>
          <p:cNvSpPr/>
          <p:nvPr/>
        </p:nvSpPr>
        <p:spPr>
          <a:xfrm rot="5400000">
            <a:off x="6968042" y="924859"/>
            <a:ext cx="199059" cy="48092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450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E2F6CD0-9ECE-4F8F-9107-20C1257BE3E7}"/>
              </a:ext>
            </a:extLst>
          </p:cNvPr>
          <p:cNvSpPr/>
          <p:nvPr/>
        </p:nvSpPr>
        <p:spPr>
          <a:xfrm>
            <a:off x="0" y="5543552"/>
            <a:ext cx="9144000" cy="1314451"/>
          </a:xfrm>
          <a:prstGeom prst="rect">
            <a:avLst/>
          </a:prstGeom>
          <a:solidFill>
            <a:srgbClr val="FAD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" panose="020B0503020203020204" pitchFamily="34" charset="0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idx="1"/>
          </p:nvPr>
        </p:nvSpPr>
        <p:spPr>
          <a:xfrm>
            <a:off x="768352" y="5742611"/>
            <a:ext cx="8632825" cy="19088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endParaRPr lang="en-US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Beekeepers must replenish colonies by splitting their hives or purchasing new bees.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8570C46-CE3E-4FE5-BD02-04120DBBF839}"/>
              </a:ext>
            </a:extLst>
          </p:cNvPr>
          <p:cNvSpPr txBox="1">
            <a:spLocks/>
          </p:cNvSpPr>
          <p:nvPr/>
        </p:nvSpPr>
        <p:spPr>
          <a:xfrm>
            <a:off x="0" y="289717"/>
            <a:ext cx="8496300" cy="77247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above average Colony losses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9898FD6-D2E5-4C6C-9E19-AFCE529DEBC8}"/>
              </a:ext>
            </a:extLst>
          </p:cNvPr>
          <p:cNvSpPr/>
          <p:nvPr/>
        </p:nvSpPr>
        <p:spPr>
          <a:xfrm rot="5400000">
            <a:off x="4232012" y="921251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0841E40-4119-4F91-AEF8-12D90E6C76CC}"/>
              </a:ext>
            </a:extLst>
          </p:cNvPr>
          <p:cNvSpPr/>
          <p:nvPr/>
        </p:nvSpPr>
        <p:spPr>
          <a:xfrm rot="5400000">
            <a:off x="8156308" y="921252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34EB2-1715-4318-A284-1A41E518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7922" y="1415307"/>
            <a:ext cx="6070716" cy="36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6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D5F464A-240A-4D70-B99C-3C3EBA257004}"/>
              </a:ext>
            </a:extLst>
          </p:cNvPr>
          <p:cNvSpPr/>
          <p:nvPr/>
        </p:nvSpPr>
        <p:spPr>
          <a:xfrm rot="5400000">
            <a:off x="8051533" y="915679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5706D-163B-4E52-BC86-B3C16E0AC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867849-AA5F-479D-96EA-FDEC5A8FE137}"/>
              </a:ext>
            </a:extLst>
          </p:cNvPr>
          <p:cNvSpPr/>
          <p:nvPr/>
        </p:nvSpPr>
        <p:spPr>
          <a:xfrm>
            <a:off x="4572001" y="3932455"/>
            <a:ext cx="948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Pests &amp; Disease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D6B89B-C7C2-482E-90D7-945FABF5E6CE}"/>
              </a:ext>
            </a:extLst>
          </p:cNvPr>
          <p:cNvSpPr/>
          <p:nvPr/>
        </p:nvSpPr>
        <p:spPr>
          <a:xfrm>
            <a:off x="545415" y="3931727"/>
            <a:ext cx="1740840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Pesticide </a:t>
            </a:r>
          </a:p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Exposure </a:t>
            </a:r>
          </a:p>
          <a:p>
            <a:pPr algn="r" defTabSz="457189"/>
            <a:endParaRPr lang="en-US" sz="1051" dirty="0">
              <a:latin typeface="Avenir" panose="020B0503020203020204" pitchFamily="34" charset="0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DD9F0D-2014-4DE8-A6AC-B97323776B1B}"/>
              </a:ext>
            </a:extLst>
          </p:cNvPr>
          <p:cNvSpPr/>
          <p:nvPr/>
        </p:nvSpPr>
        <p:spPr>
          <a:xfrm>
            <a:off x="6594098" y="3931733"/>
            <a:ext cx="147627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Poor Forage &amp; Nutrition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BBAB9E-1A17-42CA-9C20-D9D3ED6EAE57}"/>
              </a:ext>
            </a:extLst>
          </p:cNvPr>
          <p:cNvSpPr/>
          <p:nvPr/>
        </p:nvSpPr>
        <p:spPr>
          <a:xfrm>
            <a:off x="327029" y="1250100"/>
            <a:ext cx="6773191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2000" dirty="0">
                <a:latin typeface="Avenir" panose="020B0503020203020204" pitchFamily="34" charset="0"/>
                <a:cs typeface="Arial"/>
              </a:rPr>
              <a:t>Impacts on bee health have been linked to a variety of interacting factors, including</a:t>
            </a:r>
            <a:r>
              <a:rPr lang="en-US" sz="2000" dirty="0">
                <a:solidFill>
                  <a:srgbClr val="777877"/>
                </a:solidFill>
                <a:latin typeface="Avenir" panose="020B0503020203020204" pitchFamily="34" charset="0"/>
                <a:cs typeface="Arial"/>
              </a:rPr>
              <a:t>:</a:t>
            </a:r>
            <a:endParaRPr lang="en-US" sz="2000" b="1" dirty="0">
              <a:solidFill>
                <a:srgbClr val="FF7F01"/>
              </a:solidFill>
              <a:latin typeface="Avenir" panose="020B0503020203020204" pitchFamily="34" charset="0"/>
              <a:cs typeface="Arial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ABAF4FC9-811C-45EA-AB0E-BBB40B1218CC}"/>
              </a:ext>
            </a:extLst>
          </p:cNvPr>
          <p:cNvSpPr txBox="1">
            <a:spLocks/>
          </p:cNvSpPr>
          <p:nvPr/>
        </p:nvSpPr>
        <p:spPr>
          <a:xfrm>
            <a:off x="2" y="300477"/>
            <a:ext cx="8391525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STRESS factors</a:t>
            </a:r>
          </a:p>
        </p:txBody>
      </p:sp>
    </p:spTree>
    <p:extLst>
      <p:ext uri="{BB962C8B-B14F-4D97-AF65-F5344CB8AC3E}">
        <p14:creationId xmlns:p14="http://schemas.microsoft.com/office/powerpoint/2010/main" val="222935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40D16-C459-41A3-A580-DEB9C8A95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r="33951" b="3200"/>
          <a:stretch/>
        </p:blipFill>
        <p:spPr>
          <a:xfrm>
            <a:off x="6055572" y="1545947"/>
            <a:ext cx="3088428" cy="447194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3FED5-0EF6-4EA7-ADF0-1D032FA166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3040" y="1545947"/>
            <a:ext cx="5334000" cy="513349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US" sz="1800" b="1" dirty="0">
                <a:sym typeface="Calibri"/>
              </a:rPr>
              <a:t>Beekeepers</a:t>
            </a:r>
            <a:r>
              <a:rPr lang="en-US" sz="1800" dirty="0">
                <a:sym typeface="Calibri"/>
              </a:rPr>
              <a:t> are:</a:t>
            </a:r>
          </a:p>
          <a:p>
            <a:pPr lvl="1"/>
            <a:r>
              <a:rPr lang="en-US" sz="1800" dirty="0">
                <a:sym typeface="Calibri"/>
              </a:rPr>
              <a:t>Improving their management of hive pests &amp; diseases</a:t>
            </a:r>
          </a:p>
          <a:p>
            <a:r>
              <a:rPr lang="en-US" sz="1800" b="1" dirty="0"/>
              <a:t>Growers and landowners </a:t>
            </a:r>
            <a:r>
              <a:rPr lang="en-US" sz="1800" dirty="0"/>
              <a:t>are: 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Planting bee forage and letting flowering plants grow on marginal crop lands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ym typeface="Calibri"/>
              </a:rPr>
              <a:t>Improving crop pest management practices to reduce pesticide exposure on bees</a:t>
            </a:r>
          </a:p>
          <a:p>
            <a:pPr lvl="0"/>
            <a:r>
              <a:rPr lang="en-US" sz="1800" b="1" dirty="0"/>
              <a:t>Consultants and applicators </a:t>
            </a:r>
            <a:r>
              <a:rPr lang="en-US" sz="1800" dirty="0"/>
              <a:t>are:</a:t>
            </a:r>
          </a:p>
          <a:p>
            <a:pPr lvl="1"/>
            <a:r>
              <a:rPr lang="en-US" sz="1800" dirty="0"/>
              <a:t>Scouting crops for pest presence and severity, potential economic damage, and presence of bees (and other beneficial insects)</a:t>
            </a:r>
          </a:p>
          <a:p>
            <a:pPr lvl="1"/>
            <a:r>
              <a:rPr lang="en-US" sz="1800" dirty="0"/>
              <a:t>Recommending pesticides as appropriate to the pest, crop, and local environment (including bees)</a:t>
            </a:r>
          </a:p>
          <a:p>
            <a:pPr lvl="1"/>
            <a:r>
              <a:rPr lang="en-US" sz="1800" dirty="0"/>
              <a:t>Ensuring safe and lawful application of pesticides</a:t>
            </a:r>
          </a:p>
          <a:p>
            <a:pPr lvl="1">
              <a:spcBef>
                <a:spcPts val="1000"/>
              </a:spcBef>
            </a:pPr>
            <a:endParaRPr lang="en-US" sz="1800" dirty="0">
              <a:sym typeface="Calibri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A90A8A-EE7F-4114-BFEA-42D1B9264479}"/>
              </a:ext>
            </a:extLst>
          </p:cNvPr>
          <p:cNvSpPr txBox="1">
            <a:spLocks/>
          </p:cNvSpPr>
          <p:nvPr/>
        </p:nvSpPr>
        <p:spPr>
          <a:xfrm>
            <a:off x="0" y="300477"/>
            <a:ext cx="8431481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EVERYONE in ag has a role to play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2035EB1-275E-41C7-BD28-3B88263F5935}"/>
              </a:ext>
            </a:extLst>
          </p:cNvPr>
          <p:cNvSpPr/>
          <p:nvPr/>
        </p:nvSpPr>
        <p:spPr>
          <a:xfrm rot="5400000">
            <a:off x="8091487" y="921254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5641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" y="-762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12" y="1033630"/>
            <a:ext cx="5471506" cy="3436328"/>
          </a:xfrm>
          <a:solidFill>
            <a:schemeClr val="bg1">
              <a:alpha val="80000"/>
            </a:schemeClr>
          </a:solidFill>
        </p:spPr>
        <p:txBody>
          <a:bodyPr vert="horz" lIns="182880" tIns="182880" rIns="182880" bIns="182880" rtlCol="0">
            <a:noAutofit/>
          </a:bodyPr>
          <a:lstStyle/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200" b="1" dirty="0"/>
              <a:t>COMMUNICATE and coordinate with local beekeepers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Help beekeepers strategically place hives around your fields and find out where nearby hives will be located.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Create an agreement with beekeepers to guide interactions based on hive locations and risks to bees from potential future pesticide applications.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GPS- and GIS-based apps and registries, such as </a:t>
            </a:r>
            <a:r>
              <a:rPr lang="en-US" sz="1800" dirty="0" err="1">
                <a:hlinkClick r:id="rId4"/>
              </a:rPr>
              <a:t>FieldWatch</a:t>
            </a:r>
            <a:r>
              <a:rPr lang="en-US" sz="1800" dirty="0"/>
              <a:t>, can help.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3001A-7F8D-4584-85BB-412E58A38A98}"/>
              </a:ext>
            </a:extLst>
          </p:cNvPr>
          <p:cNvSpPr txBox="1"/>
          <p:nvPr/>
        </p:nvSpPr>
        <p:spPr>
          <a:xfrm>
            <a:off x="2195421" y="5828391"/>
            <a:ext cx="6858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</a:t>
            </a:r>
            <a:endParaRPr lang="en-US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HoneyBeeHealthCoalition.org/resources/soybean-best-management-practices/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CC7CCE-AAEE-470E-845B-28ADF35A2D32}"/>
              </a:ext>
            </a:extLst>
          </p:cNvPr>
          <p:cNvSpPr txBox="1">
            <a:spLocks/>
          </p:cNvSpPr>
          <p:nvPr/>
        </p:nvSpPr>
        <p:spPr>
          <a:xfrm>
            <a:off x="3063833" y="4693542"/>
            <a:ext cx="5177641" cy="8619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137160" tIns="91440" rIns="9144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i="1" dirty="0"/>
              <a:t>Bee pollination can increase </a:t>
            </a:r>
            <a:br>
              <a:rPr lang="en-US" sz="2200" b="1" i="1" dirty="0"/>
            </a:br>
            <a:r>
              <a:rPr lang="en-US" sz="2200" b="1" i="1" dirty="0"/>
              <a:t>soybean yields by as much as 18 percent.</a:t>
            </a:r>
          </a:p>
        </p:txBody>
      </p:sp>
      <p:pic>
        <p:nvPicPr>
          <p:cNvPr id="6" name="Picture 5" descr="A picture containing table, sitting, small, plate&#10;&#10;Description automatically generated">
            <a:extLst>
              <a:ext uri="{FF2B5EF4-FFF2-40B4-BE49-F238E27FC236}">
                <a16:creationId xmlns:a16="http://schemas.microsoft.com/office/drawing/2014/main" id="{6CE9F75E-1191-4E70-9678-647A281023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6827" r="6280" b="4818"/>
          <a:stretch/>
        </p:blipFill>
        <p:spPr>
          <a:xfrm>
            <a:off x="5519029" y="1258801"/>
            <a:ext cx="3622543" cy="3622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144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7" y="1160582"/>
            <a:ext cx="6316329" cy="4560767"/>
          </a:xfrm>
          <a:solidFill>
            <a:schemeClr val="bg1">
              <a:alpha val="88000"/>
            </a:schemeClr>
          </a:solidFill>
        </p:spPr>
        <p:txBody>
          <a:bodyPr vert="horz" lIns="182880" tIns="182880" rIns="182880" bIns="182880" rtlCol="0">
            <a:noAutofit/>
          </a:bodyPr>
          <a:lstStyle/>
          <a:p>
            <a:pPr marL="457200" indent="-457200">
              <a:spcBef>
                <a:spcPts val="750"/>
              </a:spcBef>
              <a:buFont typeface="+mj-lt"/>
              <a:buAutoNum type="arabicPeriod" startAt="2"/>
            </a:pPr>
            <a:r>
              <a:rPr lang="en-US" sz="2200" b="1" dirty="0"/>
              <a:t>MINIMIZE pesticide exposure from dust &amp; drift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Always follow the label and use IPM to reduce the </a:t>
            </a:r>
            <a:br>
              <a:rPr lang="en-US" sz="1800" dirty="0"/>
            </a:br>
            <a:r>
              <a:rPr lang="en-US" sz="1800" dirty="0"/>
              <a:t>need for pesticides.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Use a seed lubricant to minimize dust from treated seeds.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When possible, avoid insecticides while the crop is flowering. Choose products with low toxicity to bees </a:t>
            </a:r>
            <a:br>
              <a:rPr lang="en-US" sz="1800" dirty="0"/>
            </a:br>
            <a:r>
              <a:rPr lang="en-US" sz="1800" dirty="0"/>
              <a:t>and short residual toxicity time.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Clean up and dispose of treated seeds, insecticides, </a:t>
            </a:r>
            <a:br>
              <a:rPr lang="en-US" sz="1800" dirty="0"/>
            </a:br>
            <a:r>
              <a:rPr lang="en-US" sz="1800" dirty="0"/>
              <a:t>and their containers properly.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Check weather conditions and use appropriate equipment and field buffers to avoid pesticide drift.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Delay pesticide applications until evening when bees and other pollinators have stopped flying for the day.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E6F10-E023-4FEB-9AB8-315ADE686096}"/>
              </a:ext>
            </a:extLst>
          </p:cNvPr>
          <p:cNvSpPr txBox="1"/>
          <p:nvPr/>
        </p:nvSpPr>
        <p:spPr>
          <a:xfrm>
            <a:off x="2195421" y="5828391"/>
            <a:ext cx="6858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</a:t>
            </a:r>
            <a:endParaRPr lang="en-US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HoneyBeeHealthCoalition.org/resources/soybean-best-management-practices/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house with a grass field&#10;&#10;Description automatically generated">
            <a:extLst>
              <a:ext uri="{FF2B5EF4-FFF2-40B4-BE49-F238E27FC236}">
                <a16:creationId xmlns:a16="http://schemas.microsoft.com/office/drawing/2014/main" id="{2E7A2B5E-F27A-4F0B-940E-7D249CB1F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748357"/>
            <a:ext cx="2847216" cy="33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1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526688"/>
            <a:ext cx="6019801" cy="358219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457200" indent="-457200">
              <a:spcBef>
                <a:spcPts val="750"/>
              </a:spcBef>
              <a:buFont typeface="+mj-lt"/>
              <a:buAutoNum type="arabicPeriod" startAt="3"/>
            </a:pPr>
            <a:r>
              <a:rPr lang="en-US" sz="2200" b="1" dirty="0"/>
              <a:t>PROVIDE safe habitat on fallow or marginal crop land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Grow flowering plants, trees, and shrubs in non-crop areas such as field borders, buffer strips, roadways, railways, and waterways</a:t>
            </a:r>
            <a:r>
              <a:rPr lang="en-US" sz="1400" dirty="0"/>
              <a:t>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Conservation programs can help by offering cost-sharing, seeds, technical support, and other incentives for establishing pollinator habitat and restoring native plants.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Avoid tilling and mowing non-crop areas.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Avoid spraying non-crop areas and water sources with insecticides.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CED80-9336-4FB4-92DF-8F629D640F9D}"/>
              </a:ext>
            </a:extLst>
          </p:cNvPr>
          <p:cNvSpPr txBox="1"/>
          <p:nvPr/>
        </p:nvSpPr>
        <p:spPr>
          <a:xfrm>
            <a:off x="2195421" y="5828390"/>
            <a:ext cx="6858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</a:t>
            </a:r>
            <a:endParaRPr lang="en-US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HoneyBeeHealthCoalition.org/resources/soybean-best-management-practices/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&#10;&#10;Description automatically generated">
            <a:extLst>
              <a:ext uri="{FF2B5EF4-FFF2-40B4-BE49-F238E27FC236}">
                <a16:creationId xmlns:a16="http://schemas.microsoft.com/office/drawing/2014/main" id="{02A2FEE0-D614-4738-B85B-BD7D0A94A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"/>
          <a:stretch/>
        </p:blipFill>
        <p:spPr>
          <a:xfrm>
            <a:off x="6473655" y="239877"/>
            <a:ext cx="2530819" cy="3261176"/>
          </a:xfrm>
          <a:prstGeom prst="rect">
            <a:avLst/>
          </a:prstGeom>
        </p:spPr>
      </p:pic>
      <p:pic>
        <p:nvPicPr>
          <p:cNvPr id="14" name="Picture 13" descr="A yellow flower&#10;&#10;Description automatically generated">
            <a:extLst>
              <a:ext uri="{FF2B5EF4-FFF2-40B4-BE49-F238E27FC236}">
                <a16:creationId xmlns:a16="http://schemas.microsoft.com/office/drawing/2014/main" id="{FCDF196B-D06F-4711-8642-739FFB87A3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b="3569"/>
          <a:stretch/>
        </p:blipFill>
        <p:spPr>
          <a:xfrm>
            <a:off x="6789930" y="3640539"/>
            <a:ext cx="1963546" cy="20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0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64F035822C1F498745C943393D0BFB" ma:contentTypeVersion="18" ma:contentTypeDescription="Create a new document." ma:contentTypeScope="" ma:versionID="8d3b7afdb46df741e6b2a473a4485e8f">
  <xsd:schema xmlns:xsd="http://www.w3.org/2001/XMLSchema" xmlns:xs="http://www.w3.org/2001/XMLSchema" xmlns:p="http://schemas.microsoft.com/office/2006/metadata/properties" xmlns:ns2="c99ae96b-b784-47f9-ac1c-2086f315f647" xmlns:ns3="ad95286e-6e60-4f31-9b78-b067e3e54cd0" targetNamespace="http://schemas.microsoft.com/office/2006/metadata/properties" ma:root="true" ma:fieldsID="4247bf05b7349c947a39ea5abb4373af" ns2:_="" ns3:_="">
    <xsd:import namespace="c99ae96b-b784-47f9-ac1c-2086f315f647"/>
    <xsd:import namespace="ad95286e-6e60-4f31-9b78-b067e3e54c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ae96b-b784-47f9-ac1c-2086f315f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255c86-bfe9-4d59-88f5-c77ac6295e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5286e-6e60-4f31-9b78-b067e3e54c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a77a9d-293a-4613-bf06-b2632448b38d}" ma:internalName="TaxCatchAll" ma:showField="CatchAllData" ma:web="ad95286e-6e60-4f31-9b78-b067e3e54c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95286e-6e60-4f31-9b78-b067e3e54cd0" xsi:nil="true"/>
    <lcf76f155ced4ddcb4097134ff3c332f xmlns="c99ae96b-b784-47f9-ac1c-2086f315f6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8411CC-D54A-48D9-8750-446F09765E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9ae96b-b784-47f9-ac1c-2086f315f647"/>
    <ds:schemaRef ds:uri="ad95286e-6e60-4f31-9b78-b067e3e54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31CB39-F77A-4A88-8D23-D469E32B93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9F72AE-6BEF-4B0E-80CA-A3C1E7E1014E}">
  <ds:schemaRefs>
    <ds:schemaRef ds:uri="http://schemas.microsoft.com/office/2006/metadata/properties"/>
    <ds:schemaRef ds:uri="http://schemas.microsoft.com/office/infopath/2007/PartnerControls"/>
    <ds:schemaRef ds:uri="ad95286e-6e60-4f31-9b78-b067e3e54cd0"/>
    <ds:schemaRef ds:uri="c99ae96b-b784-47f9-ac1c-2086f315f6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1174</Words>
  <Application>Microsoft Office PowerPoint</Application>
  <PresentationFormat>On-screen Show (4:3)</PresentationFormat>
  <Paragraphs>132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Avenir</vt:lpstr>
      <vt:lpstr>Avenir Black</vt:lpstr>
      <vt:lpstr>AvenirNext LT Pro Regular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Pollinator protection checklist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 Langley</dc:creator>
  <cp:lastModifiedBy>Marques Chavez</cp:lastModifiedBy>
  <cp:revision>5</cp:revision>
  <dcterms:created xsi:type="dcterms:W3CDTF">2020-02-05T18:37:36Z</dcterms:created>
  <dcterms:modified xsi:type="dcterms:W3CDTF">2024-06-06T23:44:13Z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0x0101001164F035822C1F498745C943393D0BFB</vt:lpwstr>
  </property>
  <property fmtid="{D5CDD505-2E9C-101B-9397-08002B2CF9AE}" pid="3" name="MediaServiceImageTags">
    <vt:lpwstr/>
  </property>
</Properties>
</file>